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</p:sldMasterIdLst>
  <p:notesMasterIdLst>
    <p:notesMasterId r:id="rId44"/>
  </p:notesMasterIdLst>
  <p:handoutMasterIdLst>
    <p:handoutMasterId r:id="rId45"/>
  </p:handoutMasterIdLst>
  <p:sldIdLst>
    <p:sldId id="448" r:id="rId2"/>
    <p:sldId id="451" r:id="rId3"/>
    <p:sldId id="450" r:id="rId4"/>
    <p:sldId id="454" r:id="rId5"/>
    <p:sldId id="453" r:id="rId6"/>
    <p:sldId id="457" r:id="rId7"/>
    <p:sldId id="455" r:id="rId8"/>
    <p:sldId id="456" r:id="rId9"/>
    <p:sldId id="475" r:id="rId10"/>
    <p:sldId id="442" r:id="rId11"/>
    <p:sldId id="458" r:id="rId12"/>
    <p:sldId id="459" r:id="rId13"/>
    <p:sldId id="478" r:id="rId14"/>
    <p:sldId id="461" r:id="rId15"/>
    <p:sldId id="460" r:id="rId16"/>
    <p:sldId id="462" r:id="rId17"/>
    <p:sldId id="467" r:id="rId18"/>
    <p:sldId id="494" r:id="rId19"/>
    <p:sldId id="487" r:id="rId20"/>
    <p:sldId id="468" r:id="rId21"/>
    <p:sldId id="474" r:id="rId22"/>
    <p:sldId id="479" r:id="rId23"/>
    <p:sldId id="464" r:id="rId24"/>
    <p:sldId id="362" r:id="rId25"/>
    <p:sldId id="363" r:id="rId26"/>
    <p:sldId id="449" r:id="rId27"/>
    <p:sldId id="463" r:id="rId28"/>
    <p:sldId id="480" r:id="rId29"/>
    <p:sldId id="500" r:id="rId30"/>
    <p:sldId id="465" r:id="rId31"/>
    <p:sldId id="482" r:id="rId32"/>
    <p:sldId id="445" r:id="rId33"/>
    <p:sldId id="446" r:id="rId34"/>
    <p:sldId id="424" r:id="rId35"/>
    <p:sldId id="495" r:id="rId36"/>
    <p:sldId id="492" r:id="rId37"/>
    <p:sldId id="493" r:id="rId38"/>
    <p:sldId id="470" r:id="rId39"/>
    <p:sldId id="498" r:id="rId40"/>
    <p:sldId id="499" r:id="rId41"/>
    <p:sldId id="496" r:id="rId42"/>
    <p:sldId id="486" r:id="rId43"/>
  </p:sldIdLst>
  <p:sldSz cx="9144000" cy="6858000" type="screen4x3"/>
  <p:notesSz cx="6718300" cy="98679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3300"/>
    <a:srgbClr val="CC66FF"/>
    <a:srgbClr val="33CC33"/>
    <a:srgbClr val="FF9933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83" autoAdjust="0"/>
  </p:normalViewPr>
  <p:slideViewPr>
    <p:cSldViewPr>
      <p:cViewPr varScale="1">
        <p:scale>
          <a:sx n="56" d="100"/>
          <a:sy n="56" d="100"/>
        </p:scale>
        <p:origin x="11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86"/>
    </p:cViewPr>
  </p:sorterViewPr>
  <p:notesViewPr>
    <p:cSldViewPr>
      <p:cViewPr>
        <p:scale>
          <a:sx n="100" d="100"/>
          <a:sy n="100" d="100"/>
        </p:scale>
        <p:origin x="-102" y="930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471B1-1F70-490A-926C-F275771092A9}" type="doc">
      <dgm:prSet loTypeId="urn:microsoft.com/office/officeart/2005/8/layout/vList5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BF548D3-F4B7-4643-B39E-8EF923289809}">
      <dgm:prSet phldrT="[Text]"/>
      <dgm:spPr/>
      <dgm:t>
        <a:bodyPr/>
        <a:lstStyle/>
        <a:p>
          <a:r>
            <a:rPr lang="he-IL" b="1" u="sng" dirty="0">
              <a:cs typeface="Arial" pitchFamily="34" charset="0"/>
            </a:rPr>
            <a:t>קשב פגום</a:t>
          </a:r>
          <a:r>
            <a:rPr lang="he-IL" dirty="0">
              <a:cs typeface="Arial" pitchFamily="34" charset="0"/>
            </a:rPr>
            <a:t>  </a:t>
          </a:r>
          <a:endParaRPr lang="en-US" dirty="0"/>
        </a:p>
      </dgm:t>
    </dgm:pt>
    <dgm:pt modelId="{F0E4F2D6-5ECA-4365-B75D-E629CE77F593}" type="parTrans" cxnId="{9E9F88AA-7553-422B-BF55-894D8CB28E52}">
      <dgm:prSet/>
      <dgm:spPr/>
      <dgm:t>
        <a:bodyPr/>
        <a:lstStyle/>
        <a:p>
          <a:endParaRPr lang="en-US"/>
        </a:p>
      </dgm:t>
    </dgm:pt>
    <dgm:pt modelId="{54B57221-66A8-4169-9E83-B7DA2BFC2E2A}" type="sibTrans" cxnId="{9E9F88AA-7553-422B-BF55-894D8CB28E52}">
      <dgm:prSet/>
      <dgm:spPr/>
      <dgm:t>
        <a:bodyPr/>
        <a:lstStyle/>
        <a:p>
          <a:endParaRPr lang="en-US"/>
        </a:p>
      </dgm:t>
    </dgm:pt>
    <dgm:pt modelId="{D467C84F-FA73-4444-A709-F72CEB0D3FE0}">
      <dgm:prSet phldrT="[Text]"/>
      <dgm:spPr/>
      <dgm:t>
        <a:bodyPr/>
        <a:lstStyle/>
        <a:p>
          <a:pPr rtl="1"/>
          <a:r>
            <a:rPr lang="he-IL" dirty="0">
              <a:cs typeface="Arial" pitchFamily="34" charset="0"/>
            </a:rPr>
            <a:t>הפסקה מוקדמת של מטלות  </a:t>
          </a:r>
          <a:endParaRPr lang="en-US" dirty="0"/>
        </a:p>
      </dgm:t>
    </dgm:pt>
    <dgm:pt modelId="{9F450367-C5A6-4D68-8DAB-EE7CB10D207D}" type="parTrans" cxnId="{012D16F7-A2DC-4A51-84AE-99E107BBF9A7}">
      <dgm:prSet/>
      <dgm:spPr/>
      <dgm:t>
        <a:bodyPr/>
        <a:lstStyle/>
        <a:p>
          <a:endParaRPr lang="en-US"/>
        </a:p>
      </dgm:t>
    </dgm:pt>
    <dgm:pt modelId="{9BE86937-A096-46AC-A474-BBA9B031BCEF}" type="sibTrans" cxnId="{012D16F7-A2DC-4A51-84AE-99E107BBF9A7}">
      <dgm:prSet/>
      <dgm:spPr/>
      <dgm:t>
        <a:bodyPr/>
        <a:lstStyle/>
        <a:p>
          <a:endParaRPr lang="en-US"/>
        </a:p>
      </dgm:t>
    </dgm:pt>
    <dgm:pt modelId="{65BBF2D5-473A-49B0-B371-CBBDD9974CED}">
      <dgm:prSet phldrT="[Text]"/>
      <dgm:spPr/>
      <dgm:t>
        <a:bodyPr/>
        <a:lstStyle/>
        <a:p>
          <a:r>
            <a:rPr lang="he-IL" b="1" u="sng" dirty="0">
              <a:cs typeface="Arial" pitchFamily="34" charset="0"/>
            </a:rPr>
            <a:t>פעילות יתר</a:t>
          </a:r>
          <a:r>
            <a:rPr lang="he-IL" dirty="0">
              <a:cs typeface="Arial" pitchFamily="34" charset="0"/>
            </a:rPr>
            <a:t> </a:t>
          </a:r>
          <a:endParaRPr lang="en-US" dirty="0"/>
        </a:p>
      </dgm:t>
    </dgm:pt>
    <dgm:pt modelId="{BC429E23-FC3C-47B3-BB2B-9D13D6E4ABF6}" type="parTrans" cxnId="{52803BA1-EC07-4C94-A8FA-8E3B8C26C7B9}">
      <dgm:prSet/>
      <dgm:spPr/>
      <dgm:t>
        <a:bodyPr/>
        <a:lstStyle/>
        <a:p>
          <a:endParaRPr lang="en-US"/>
        </a:p>
      </dgm:t>
    </dgm:pt>
    <dgm:pt modelId="{A25D2D95-611B-4BE0-BCC6-E403AFB408A1}" type="sibTrans" cxnId="{52803BA1-EC07-4C94-A8FA-8E3B8C26C7B9}">
      <dgm:prSet/>
      <dgm:spPr/>
      <dgm:t>
        <a:bodyPr/>
        <a:lstStyle/>
        <a:p>
          <a:endParaRPr lang="en-US"/>
        </a:p>
      </dgm:t>
    </dgm:pt>
    <dgm:pt modelId="{9AE56CDA-5FE6-4423-8664-6DD5AFB52859}">
      <dgm:prSet phldrT="[Text]"/>
      <dgm:spPr/>
      <dgm:t>
        <a:bodyPr/>
        <a:lstStyle/>
        <a:p>
          <a:pPr rtl="1"/>
          <a:r>
            <a:rPr lang="he-IL" dirty="0">
              <a:cs typeface="Arial" pitchFamily="34" charset="0"/>
            </a:rPr>
            <a:t>אי שקט גדול (בולט בעיקר במצבים הדורשים שלווה)</a:t>
          </a:r>
          <a:endParaRPr lang="en-US" dirty="0"/>
        </a:p>
      </dgm:t>
    </dgm:pt>
    <dgm:pt modelId="{DAB94168-987A-492A-A287-9A7985BFECE6}" type="parTrans" cxnId="{D0BDF9F7-4BB3-4F45-9D74-BA6B5F30C26F}">
      <dgm:prSet/>
      <dgm:spPr/>
      <dgm:t>
        <a:bodyPr/>
        <a:lstStyle/>
        <a:p>
          <a:endParaRPr lang="en-US"/>
        </a:p>
      </dgm:t>
    </dgm:pt>
    <dgm:pt modelId="{C9CDD90F-F22A-4EDD-9376-F7FCECD89BDF}" type="sibTrans" cxnId="{D0BDF9F7-4BB3-4F45-9D74-BA6B5F30C26F}">
      <dgm:prSet/>
      <dgm:spPr/>
      <dgm:t>
        <a:bodyPr/>
        <a:lstStyle/>
        <a:p>
          <a:endParaRPr lang="en-US"/>
        </a:p>
      </dgm:t>
    </dgm:pt>
    <dgm:pt modelId="{38E174F8-8588-4CB7-A6C9-E70326670491}">
      <dgm:prSet phldrT="[Text]"/>
      <dgm:spPr/>
      <dgm:t>
        <a:bodyPr/>
        <a:lstStyle/>
        <a:p>
          <a:endParaRPr lang="en-US" b="1" u="sng" dirty="0">
            <a:cs typeface="Arial" pitchFamily="34" charset="0"/>
          </a:endParaRPr>
        </a:p>
        <a:p>
          <a:r>
            <a:rPr lang="he-IL" b="1" u="sng" dirty="0">
              <a:cs typeface="Arial" pitchFamily="34" charset="0"/>
            </a:rPr>
            <a:t>אימפולסיביות</a:t>
          </a:r>
          <a:endParaRPr lang="he-IL" dirty="0">
            <a:cs typeface="Arial" pitchFamily="34" charset="0"/>
          </a:endParaRPr>
        </a:p>
        <a:p>
          <a:pPr rtl="1"/>
          <a:endParaRPr lang="en-US" dirty="0"/>
        </a:p>
      </dgm:t>
    </dgm:pt>
    <dgm:pt modelId="{6F571516-5EE9-43CC-89C4-9116FD8BD3AF}" type="parTrans" cxnId="{A9E4419F-796F-4096-8E7D-7891FEA5DFAB}">
      <dgm:prSet/>
      <dgm:spPr/>
      <dgm:t>
        <a:bodyPr/>
        <a:lstStyle/>
        <a:p>
          <a:endParaRPr lang="en-US"/>
        </a:p>
      </dgm:t>
    </dgm:pt>
    <dgm:pt modelId="{84C10D0D-4E45-45A2-9A61-351CEB7677F1}" type="sibTrans" cxnId="{A9E4419F-796F-4096-8E7D-7891FEA5DFAB}">
      <dgm:prSet/>
      <dgm:spPr/>
      <dgm:t>
        <a:bodyPr/>
        <a:lstStyle/>
        <a:p>
          <a:endParaRPr lang="en-US"/>
        </a:p>
      </dgm:t>
    </dgm:pt>
    <dgm:pt modelId="{D7F078AE-6CB0-4EF7-A6F8-FF4440E2343D}">
      <dgm:prSet phldrT="[Text]"/>
      <dgm:spPr/>
      <dgm:t>
        <a:bodyPr/>
        <a:lstStyle/>
        <a:p>
          <a:pPr rtl="1"/>
          <a:r>
            <a:rPr lang="he-IL" dirty="0">
              <a:cs typeface="Arial" pitchFamily="34" charset="0"/>
            </a:rPr>
            <a:t>חוסר זהירות במצבים מסוכנים</a:t>
          </a:r>
          <a:endParaRPr lang="en-US" dirty="0"/>
        </a:p>
      </dgm:t>
    </dgm:pt>
    <dgm:pt modelId="{46159324-316B-42AD-8981-0C8EE2C1FF0F}" type="parTrans" cxnId="{8A3B4AFF-9CCD-4F6B-907A-D22D776012B0}">
      <dgm:prSet/>
      <dgm:spPr/>
      <dgm:t>
        <a:bodyPr/>
        <a:lstStyle/>
        <a:p>
          <a:endParaRPr lang="en-US"/>
        </a:p>
      </dgm:t>
    </dgm:pt>
    <dgm:pt modelId="{A751878E-D9EC-41C1-B780-A84762157973}" type="sibTrans" cxnId="{8A3B4AFF-9CCD-4F6B-907A-D22D776012B0}">
      <dgm:prSet/>
      <dgm:spPr/>
      <dgm:t>
        <a:bodyPr/>
        <a:lstStyle/>
        <a:p>
          <a:endParaRPr lang="en-US"/>
        </a:p>
      </dgm:t>
    </dgm:pt>
    <dgm:pt modelId="{AF91545F-91F5-4E90-A1FD-74FA77159989}">
      <dgm:prSet/>
      <dgm:spPr/>
      <dgm:t>
        <a:bodyPr/>
        <a:lstStyle/>
        <a:p>
          <a:pPr rtl="1"/>
          <a:r>
            <a:rPr lang="he-IL" dirty="0">
              <a:cs typeface="Arial" pitchFamily="34" charset="0"/>
            </a:rPr>
            <a:t>חוסר עכבות ביחסים חברתיים</a:t>
          </a:r>
          <a:endParaRPr lang="en-US" dirty="0">
            <a:cs typeface="Arial" pitchFamily="34" charset="0"/>
          </a:endParaRPr>
        </a:p>
      </dgm:t>
    </dgm:pt>
    <dgm:pt modelId="{CE221208-A44A-40F1-99F5-63892D755A02}" type="parTrans" cxnId="{F9080353-005A-4D88-BCB0-7FB465376EFF}">
      <dgm:prSet/>
      <dgm:spPr/>
      <dgm:t>
        <a:bodyPr/>
        <a:lstStyle/>
        <a:p>
          <a:endParaRPr lang="en-US"/>
        </a:p>
      </dgm:t>
    </dgm:pt>
    <dgm:pt modelId="{EE02CE43-0F46-4087-B1A3-712E2B87F06C}" type="sibTrans" cxnId="{F9080353-005A-4D88-BCB0-7FB465376EFF}">
      <dgm:prSet/>
      <dgm:spPr/>
      <dgm:t>
        <a:bodyPr/>
        <a:lstStyle/>
        <a:p>
          <a:endParaRPr lang="en-US"/>
        </a:p>
      </dgm:t>
    </dgm:pt>
    <dgm:pt modelId="{85573D46-766F-42D6-BD21-586AA6DA26F0}">
      <dgm:prSet/>
      <dgm:spPr/>
      <dgm:t>
        <a:bodyPr/>
        <a:lstStyle/>
        <a:p>
          <a:pPr rtl="1"/>
          <a:r>
            <a:rPr lang="he-IL" dirty="0">
              <a:cs typeface="Arial" pitchFamily="34" charset="0"/>
            </a:rPr>
            <a:t>הפרה אימפולסיבית של חוקים וכללים</a:t>
          </a:r>
        </a:p>
      </dgm:t>
    </dgm:pt>
    <dgm:pt modelId="{9711C6FB-9144-4710-9D8E-2CFF6916FD59}" type="parTrans" cxnId="{819B8A72-3BF8-4120-96AC-41395E992589}">
      <dgm:prSet/>
      <dgm:spPr/>
      <dgm:t>
        <a:bodyPr/>
        <a:lstStyle/>
        <a:p>
          <a:endParaRPr lang="en-US"/>
        </a:p>
      </dgm:t>
    </dgm:pt>
    <dgm:pt modelId="{C7BFEDC8-73F0-40FE-9899-FB0FF68A205F}" type="sibTrans" cxnId="{819B8A72-3BF8-4120-96AC-41395E992589}">
      <dgm:prSet/>
      <dgm:spPr/>
      <dgm:t>
        <a:bodyPr/>
        <a:lstStyle/>
        <a:p>
          <a:endParaRPr lang="en-US"/>
        </a:p>
      </dgm:t>
    </dgm:pt>
    <dgm:pt modelId="{CBC7D57D-719C-44A8-83F9-F7FDEB01C365}">
      <dgm:prSet/>
      <dgm:spPr/>
      <dgm:t>
        <a:bodyPr/>
        <a:lstStyle/>
        <a:p>
          <a:pPr rtl="1"/>
          <a:r>
            <a:rPr lang="he-IL" dirty="0">
              <a:cs typeface="Arial" pitchFamily="34" charset="0"/>
            </a:rPr>
            <a:t>ריצה, קפיצה, רעש ודברנות (בולט בעיקר בסיטואציה מובנית כמו שיעור הדורשת שליטה עצמית)</a:t>
          </a:r>
        </a:p>
      </dgm:t>
    </dgm:pt>
    <dgm:pt modelId="{6080DE5A-0E10-439D-9A97-8B6F9C18CA91}" type="parTrans" cxnId="{A367C248-2EEF-46C9-BE38-D5E3117D2FAC}">
      <dgm:prSet/>
      <dgm:spPr/>
      <dgm:t>
        <a:bodyPr/>
        <a:lstStyle/>
        <a:p>
          <a:endParaRPr lang="en-US"/>
        </a:p>
      </dgm:t>
    </dgm:pt>
    <dgm:pt modelId="{0820A6DE-F373-46B2-912E-97A82D2A4253}" type="sibTrans" cxnId="{A367C248-2EEF-46C9-BE38-D5E3117D2FAC}">
      <dgm:prSet/>
      <dgm:spPr/>
      <dgm:t>
        <a:bodyPr/>
        <a:lstStyle/>
        <a:p>
          <a:endParaRPr lang="en-US"/>
        </a:p>
      </dgm:t>
    </dgm:pt>
    <dgm:pt modelId="{9A5C91EA-0F91-481B-87E6-87A57ABBCBD0}">
      <dgm:prSet/>
      <dgm:spPr/>
      <dgm:t>
        <a:bodyPr/>
        <a:lstStyle/>
        <a:p>
          <a:pPr rtl="1"/>
          <a:r>
            <a:rPr lang="he-IL">
              <a:cs typeface="Arial" pitchFamily="34" charset="0"/>
            </a:rPr>
            <a:t>מעבר מפעילות לפעילות</a:t>
          </a:r>
          <a:endParaRPr lang="he-IL" dirty="0">
            <a:cs typeface="Arial" pitchFamily="34" charset="0"/>
          </a:endParaRPr>
        </a:p>
      </dgm:t>
    </dgm:pt>
    <dgm:pt modelId="{FA5E83D8-7135-4A72-81CA-B2F31DE1F885}" type="parTrans" cxnId="{42803C8A-9312-4CE3-BE0A-9699046DA6C5}">
      <dgm:prSet/>
      <dgm:spPr/>
      <dgm:t>
        <a:bodyPr/>
        <a:lstStyle/>
        <a:p>
          <a:endParaRPr lang="en-US"/>
        </a:p>
      </dgm:t>
    </dgm:pt>
    <dgm:pt modelId="{9EEF4703-0431-40E4-9E12-125F997641D6}" type="sibTrans" cxnId="{42803C8A-9312-4CE3-BE0A-9699046DA6C5}">
      <dgm:prSet/>
      <dgm:spPr/>
      <dgm:t>
        <a:bodyPr/>
        <a:lstStyle/>
        <a:p>
          <a:endParaRPr lang="en-US"/>
        </a:p>
      </dgm:t>
    </dgm:pt>
    <dgm:pt modelId="{AFE5D8A5-085E-4327-B318-0F0AE61949AC}">
      <dgm:prSet/>
      <dgm:spPr/>
      <dgm:t>
        <a:bodyPr/>
        <a:lstStyle/>
        <a:p>
          <a:pPr rtl="1"/>
          <a:r>
            <a:rPr lang="he-IL" dirty="0">
              <a:cs typeface="Arial" pitchFamily="34" charset="0"/>
            </a:rPr>
            <a:t>אבדן עניין עקב הסחה</a:t>
          </a:r>
        </a:p>
      </dgm:t>
    </dgm:pt>
    <dgm:pt modelId="{E486D8C9-4EAA-4C4D-9800-B509DF5FBE52}" type="parTrans" cxnId="{B0B2BE95-8399-4FD5-8B0F-8C0BC5B009B5}">
      <dgm:prSet/>
      <dgm:spPr/>
      <dgm:t>
        <a:bodyPr/>
        <a:lstStyle/>
        <a:p>
          <a:endParaRPr lang="en-US"/>
        </a:p>
      </dgm:t>
    </dgm:pt>
    <dgm:pt modelId="{B5F6F789-1D5C-4D30-B629-10F2E2E91811}" type="sibTrans" cxnId="{B0B2BE95-8399-4FD5-8B0F-8C0BC5B009B5}">
      <dgm:prSet/>
      <dgm:spPr/>
      <dgm:t>
        <a:bodyPr/>
        <a:lstStyle/>
        <a:p>
          <a:endParaRPr lang="en-US"/>
        </a:p>
      </dgm:t>
    </dgm:pt>
    <dgm:pt modelId="{3DD2F497-3E61-4AF6-924B-D69FC96849EA}" type="pres">
      <dgm:prSet presAssocID="{1A1471B1-1F70-490A-926C-F275771092A9}" presName="Name0" presStyleCnt="0">
        <dgm:presLayoutVars>
          <dgm:dir val="rev"/>
          <dgm:animLvl val="lvl"/>
          <dgm:resizeHandles val="exact"/>
        </dgm:presLayoutVars>
      </dgm:prSet>
      <dgm:spPr/>
    </dgm:pt>
    <dgm:pt modelId="{A27BE9EF-9EAB-4233-8884-BEEA270FCC70}" type="pres">
      <dgm:prSet presAssocID="{9BF548D3-F4B7-4643-B39E-8EF923289809}" presName="linNode" presStyleCnt="0"/>
      <dgm:spPr/>
    </dgm:pt>
    <dgm:pt modelId="{0E31EBC4-0BB6-46D4-BA25-6076891B9A73}" type="pres">
      <dgm:prSet presAssocID="{9BF548D3-F4B7-4643-B39E-8EF92328980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FA0D383-3260-4CEE-B823-C5DA76829AF4}" type="pres">
      <dgm:prSet presAssocID="{9BF548D3-F4B7-4643-B39E-8EF923289809}" presName="descendantText" presStyleLbl="alignAccFollowNode1" presStyleIdx="0" presStyleCnt="3">
        <dgm:presLayoutVars>
          <dgm:bulletEnabled val="1"/>
        </dgm:presLayoutVars>
      </dgm:prSet>
      <dgm:spPr/>
    </dgm:pt>
    <dgm:pt modelId="{92408138-EC05-48D6-93C5-B1C93528D876}" type="pres">
      <dgm:prSet presAssocID="{54B57221-66A8-4169-9E83-B7DA2BFC2E2A}" presName="sp" presStyleCnt="0"/>
      <dgm:spPr/>
    </dgm:pt>
    <dgm:pt modelId="{6469F54E-3746-49E9-9FD5-CB45DEAF88BB}" type="pres">
      <dgm:prSet presAssocID="{65BBF2D5-473A-49B0-B371-CBBDD9974CED}" presName="linNode" presStyleCnt="0"/>
      <dgm:spPr/>
    </dgm:pt>
    <dgm:pt modelId="{8F3B8371-3030-4F1B-8F3D-08CC990A41CF}" type="pres">
      <dgm:prSet presAssocID="{65BBF2D5-473A-49B0-B371-CBBDD9974CE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C104FFC-F60B-4224-AD6C-EFD5A8B17822}" type="pres">
      <dgm:prSet presAssocID="{65BBF2D5-473A-49B0-B371-CBBDD9974CED}" presName="descendantText" presStyleLbl="alignAccFollowNode1" presStyleIdx="1" presStyleCnt="3" custLinFactNeighborX="1078" custLinFactNeighborY="-4981">
        <dgm:presLayoutVars>
          <dgm:bulletEnabled val="1"/>
        </dgm:presLayoutVars>
      </dgm:prSet>
      <dgm:spPr/>
    </dgm:pt>
    <dgm:pt modelId="{7ABF9AA3-B489-49B1-8026-6D5C2C5F8A69}" type="pres">
      <dgm:prSet presAssocID="{A25D2D95-611B-4BE0-BCC6-E403AFB408A1}" presName="sp" presStyleCnt="0"/>
      <dgm:spPr/>
    </dgm:pt>
    <dgm:pt modelId="{0B0153A5-9086-4419-B4EA-2806D4C3D915}" type="pres">
      <dgm:prSet presAssocID="{38E174F8-8588-4CB7-A6C9-E70326670491}" presName="linNode" presStyleCnt="0"/>
      <dgm:spPr/>
    </dgm:pt>
    <dgm:pt modelId="{3AEBFD1A-DE57-4B8C-8726-EB199A3563CD}" type="pres">
      <dgm:prSet presAssocID="{38E174F8-8588-4CB7-A6C9-E7032667049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83F3733-7602-47C4-8ED7-FF8383C085D0}" type="pres">
      <dgm:prSet presAssocID="{38E174F8-8588-4CB7-A6C9-E7032667049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FDEC814-C94D-4D53-A266-1E031C58ECBC}" type="presOf" srcId="{AF91545F-91F5-4E90-A1FD-74FA77159989}" destId="{583F3733-7602-47C4-8ED7-FF8383C085D0}" srcOrd="0" destOrd="2" presId="urn:microsoft.com/office/officeart/2005/8/layout/vList5"/>
    <dgm:cxn modelId="{80011C24-9DD2-4C7C-8F64-953A3EBD1972}" type="presOf" srcId="{D7F078AE-6CB0-4EF7-A6F8-FF4440E2343D}" destId="{583F3733-7602-47C4-8ED7-FF8383C085D0}" srcOrd="0" destOrd="0" presId="urn:microsoft.com/office/officeart/2005/8/layout/vList5"/>
    <dgm:cxn modelId="{AA611740-3771-454D-BB13-ED7C61CEA0DF}" type="presOf" srcId="{CBC7D57D-719C-44A8-83F9-F7FDEB01C365}" destId="{BC104FFC-F60B-4224-AD6C-EFD5A8B17822}" srcOrd="0" destOrd="1" presId="urn:microsoft.com/office/officeart/2005/8/layout/vList5"/>
    <dgm:cxn modelId="{988D2761-D420-428D-B395-41D7D4A0A5DC}" type="presOf" srcId="{65BBF2D5-473A-49B0-B371-CBBDD9974CED}" destId="{8F3B8371-3030-4F1B-8F3D-08CC990A41CF}" srcOrd="0" destOrd="0" presId="urn:microsoft.com/office/officeart/2005/8/layout/vList5"/>
    <dgm:cxn modelId="{11229B61-84CA-4100-9170-00F07F74667B}" type="presOf" srcId="{1A1471B1-1F70-490A-926C-F275771092A9}" destId="{3DD2F497-3E61-4AF6-924B-D69FC96849EA}" srcOrd="0" destOrd="0" presId="urn:microsoft.com/office/officeart/2005/8/layout/vList5"/>
    <dgm:cxn modelId="{A367C248-2EEF-46C9-BE38-D5E3117D2FAC}" srcId="{65BBF2D5-473A-49B0-B371-CBBDD9974CED}" destId="{CBC7D57D-719C-44A8-83F9-F7FDEB01C365}" srcOrd="1" destOrd="0" parTransId="{6080DE5A-0E10-439D-9A97-8B6F9C18CA91}" sibTransId="{0820A6DE-F373-46B2-912E-97A82D2A4253}"/>
    <dgm:cxn modelId="{0B825D4B-E803-4F8C-86F7-27AC59000DF8}" type="presOf" srcId="{9A5C91EA-0F91-481B-87E6-87A57ABBCBD0}" destId="{7FA0D383-3260-4CEE-B823-C5DA76829AF4}" srcOrd="0" destOrd="1" presId="urn:microsoft.com/office/officeart/2005/8/layout/vList5"/>
    <dgm:cxn modelId="{819B8A72-3BF8-4120-96AC-41395E992589}" srcId="{38E174F8-8588-4CB7-A6C9-E70326670491}" destId="{85573D46-766F-42D6-BD21-586AA6DA26F0}" srcOrd="1" destOrd="0" parTransId="{9711C6FB-9144-4710-9D8E-2CFF6916FD59}" sibTransId="{C7BFEDC8-73F0-40FE-9899-FB0FF68A205F}"/>
    <dgm:cxn modelId="{F9080353-005A-4D88-BCB0-7FB465376EFF}" srcId="{38E174F8-8588-4CB7-A6C9-E70326670491}" destId="{AF91545F-91F5-4E90-A1FD-74FA77159989}" srcOrd="2" destOrd="0" parTransId="{CE221208-A44A-40F1-99F5-63892D755A02}" sibTransId="{EE02CE43-0F46-4087-B1A3-712E2B87F06C}"/>
    <dgm:cxn modelId="{2D701D84-5BC4-4D90-AA64-0D6014AB68C5}" type="presOf" srcId="{D467C84F-FA73-4444-A709-F72CEB0D3FE0}" destId="{7FA0D383-3260-4CEE-B823-C5DA76829AF4}" srcOrd="0" destOrd="0" presId="urn:microsoft.com/office/officeart/2005/8/layout/vList5"/>
    <dgm:cxn modelId="{42803C8A-9312-4CE3-BE0A-9699046DA6C5}" srcId="{9BF548D3-F4B7-4643-B39E-8EF923289809}" destId="{9A5C91EA-0F91-481B-87E6-87A57ABBCBD0}" srcOrd="1" destOrd="0" parTransId="{FA5E83D8-7135-4A72-81CA-B2F31DE1F885}" sibTransId="{9EEF4703-0431-40E4-9E12-125F997641D6}"/>
    <dgm:cxn modelId="{EF5DBB95-1869-46C6-AF68-2A95EA44E364}" type="presOf" srcId="{9BF548D3-F4B7-4643-B39E-8EF923289809}" destId="{0E31EBC4-0BB6-46D4-BA25-6076891B9A73}" srcOrd="0" destOrd="0" presId="urn:microsoft.com/office/officeart/2005/8/layout/vList5"/>
    <dgm:cxn modelId="{B0B2BE95-8399-4FD5-8B0F-8C0BC5B009B5}" srcId="{9BF548D3-F4B7-4643-B39E-8EF923289809}" destId="{AFE5D8A5-085E-4327-B318-0F0AE61949AC}" srcOrd="2" destOrd="0" parTransId="{E486D8C9-4EAA-4C4D-9800-B509DF5FBE52}" sibTransId="{B5F6F789-1D5C-4D30-B629-10F2E2E91811}"/>
    <dgm:cxn modelId="{A9E4419F-796F-4096-8E7D-7891FEA5DFAB}" srcId="{1A1471B1-1F70-490A-926C-F275771092A9}" destId="{38E174F8-8588-4CB7-A6C9-E70326670491}" srcOrd="2" destOrd="0" parTransId="{6F571516-5EE9-43CC-89C4-9116FD8BD3AF}" sibTransId="{84C10D0D-4E45-45A2-9A61-351CEB7677F1}"/>
    <dgm:cxn modelId="{52803BA1-EC07-4C94-A8FA-8E3B8C26C7B9}" srcId="{1A1471B1-1F70-490A-926C-F275771092A9}" destId="{65BBF2D5-473A-49B0-B371-CBBDD9974CED}" srcOrd="1" destOrd="0" parTransId="{BC429E23-FC3C-47B3-BB2B-9D13D6E4ABF6}" sibTransId="{A25D2D95-611B-4BE0-BCC6-E403AFB408A1}"/>
    <dgm:cxn modelId="{9E9F88AA-7553-422B-BF55-894D8CB28E52}" srcId="{1A1471B1-1F70-490A-926C-F275771092A9}" destId="{9BF548D3-F4B7-4643-B39E-8EF923289809}" srcOrd="0" destOrd="0" parTransId="{F0E4F2D6-5ECA-4365-B75D-E629CE77F593}" sibTransId="{54B57221-66A8-4169-9E83-B7DA2BFC2E2A}"/>
    <dgm:cxn modelId="{8B6240B0-7518-4B35-9F40-195B30E37E64}" type="presOf" srcId="{AFE5D8A5-085E-4327-B318-0F0AE61949AC}" destId="{7FA0D383-3260-4CEE-B823-C5DA76829AF4}" srcOrd="0" destOrd="2" presId="urn:microsoft.com/office/officeart/2005/8/layout/vList5"/>
    <dgm:cxn modelId="{3524CBCB-6058-4ECA-98C6-5B977DA530C2}" type="presOf" srcId="{38E174F8-8588-4CB7-A6C9-E70326670491}" destId="{3AEBFD1A-DE57-4B8C-8726-EB199A3563CD}" srcOrd="0" destOrd="0" presId="urn:microsoft.com/office/officeart/2005/8/layout/vList5"/>
    <dgm:cxn modelId="{B12A34E0-C5DB-449E-9140-02EB2853BC4E}" type="presOf" srcId="{9AE56CDA-5FE6-4423-8664-6DD5AFB52859}" destId="{BC104FFC-F60B-4224-AD6C-EFD5A8B17822}" srcOrd="0" destOrd="0" presId="urn:microsoft.com/office/officeart/2005/8/layout/vList5"/>
    <dgm:cxn modelId="{F8871BF5-153B-4DFA-BFFE-DB7AFD400CA7}" type="presOf" srcId="{85573D46-766F-42D6-BD21-586AA6DA26F0}" destId="{583F3733-7602-47C4-8ED7-FF8383C085D0}" srcOrd="0" destOrd="1" presId="urn:microsoft.com/office/officeart/2005/8/layout/vList5"/>
    <dgm:cxn modelId="{012D16F7-A2DC-4A51-84AE-99E107BBF9A7}" srcId="{9BF548D3-F4B7-4643-B39E-8EF923289809}" destId="{D467C84F-FA73-4444-A709-F72CEB0D3FE0}" srcOrd="0" destOrd="0" parTransId="{9F450367-C5A6-4D68-8DAB-EE7CB10D207D}" sibTransId="{9BE86937-A096-46AC-A474-BBA9B031BCEF}"/>
    <dgm:cxn modelId="{D0BDF9F7-4BB3-4F45-9D74-BA6B5F30C26F}" srcId="{65BBF2D5-473A-49B0-B371-CBBDD9974CED}" destId="{9AE56CDA-5FE6-4423-8664-6DD5AFB52859}" srcOrd="0" destOrd="0" parTransId="{DAB94168-987A-492A-A287-9A7985BFECE6}" sibTransId="{C9CDD90F-F22A-4EDD-9376-F7FCECD89BDF}"/>
    <dgm:cxn modelId="{8A3B4AFF-9CCD-4F6B-907A-D22D776012B0}" srcId="{38E174F8-8588-4CB7-A6C9-E70326670491}" destId="{D7F078AE-6CB0-4EF7-A6F8-FF4440E2343D}" srcOrd="0" destOrd="0" parTransId="{46159324-316B-42AD-8981-0C8EE2C1FF0F}" sibTransId="{A751878E-D9EC-41C1-B780-A84762157973}"/>
    <dgm:cxn modelId="{BE13E746-5D8D-421E-8B9F-E1142F75C461}" type="presParOf" srcId="{3DD2F497-3E61-4AF6-924B-D69FC96849EA}" destId="{A27BE9EF-9EAB-4233-8884-BEEA270FCC70}" srcOrd="0" destOrd="0" presId="urn:microsoft.com/office/officeart/2005/8/layout/vList5"/>
    <dgm:cxn modelId="{E9818074-1E4F-4746-9618-776E6EE83871}" type="presParOf" srcId="{A27BE9EF-9EAB-4233-8884-BEEA270FCC70}" destId="{0E31EBC4-0BB6-46D4-BA25-6076891B9A73}" srcOrd="0" destOrd="0" presId="urn:microsoft.com/office/officeart/2005/8/layout/vList5"/>
    <dgm:cxn modelId="{C916D0CB-DF79-4413-8B82-3E3E5F32D6C3}" type="presParOf" srcId="{A27BE9EF-9EAB-4233-8884-BEEA270FCC70}" destId="{7FA0D383-3260-4CEE-B823-C5DA76829AF4}" srcOrd="1" destOrd="0" presId="urn:microsoft.com/office/officeart/2005/8/layout/vList5"/>
    <dgm:cxn modelId="{79DECE48-2A87-4663-BFE0-8008EDC87166}" type="presParOf" srcId="{3DD2F497-3E61-4AF6-924B-D69FC96849EA}" destId="{92408138-EC05-48D6-93C5-B1C93528D876}" srcOrd="1" destOrd="0" presId="urn:microsoft.com/office/officeart/2005/8/layout/vList5"/>
    <dgm:cxn modelId="{2245CC7E-769B-4034-9467-C2CC7707F857}" type="presParOf" srcId="{3DD2F497-3E61-4AF6-924B-D69FC96849EA}" destId="{6469F54E-3746-49E9-9FD5-CB45DEAF88BB}" srcOrd="2" destOrd="0" presId="urn:microsoft.com/office/officeart/2005/8/layout/vList5"/>
    <dgm:cxn modelId="{D68662C3-67AF-4EC3-AE30-21E84DCE7EF3}" type="presParOf" srcId="{6469F54E-3746-49E9-9FD5-CB45DEAF88BB}" destId="{8F3B8371-3030-4F1B-8F3D-08CC990A41CF}" srcOrd="0" destOrd="0" presId="urn:microsoft.com/office/officeart/2005/8/layout/vList5"/>
    <dgm:cxn modelId="{76431A02-292C-41BF-A201-9D343AD3CAF8}" type="presParOf" srcId="{6469F54E-3746-49E9-9FD5-CB45DEAF88BB}" destId="{BC104FFC-F60B-4224-AD6C-EFD5A8B17822}" srcOrd="1" destOrd="0" presId="urn:microsoft.com/office/officeart/2005/8/layout/vList5"/>
    <dgm:cxn modelId="{30385F98-0B2E-48AF-B5E5-E727ED594B1F}" type="presParOf" srcId="{3DD2F497-3E61-4AF6-924B-D69FC96849EA}" destId="{7ABF9AA3-B489-49B1-8026-6D5C2C5F8A69}" srcOrd="3" destOrd="0" presId="urn:microsoft.com/office/officeart/2005/8/layout/vList5"/>
    <dgm:cxn modelId="{401F48B3-3D8D-4335-8403-099AF13EB696}" type="presParOf" srcId="{3DD2F497-3E61-4AF6-924B-D69FC96849EA}" destId="{0B0153A5-9086-4419-B4EA-2806D4C3D915}" srcOrd="4" destOrd="0" presId="urn:microsoft.com/office/officeart/2005/8/layout/vList5"/>
    <dgm:cxn modelId="{F1F30C6F-D11E-4C1C-B4B0-D77AB75C93C8}" type="presParOf" srcId="{0B0153A5-9086-4419-B4EA-2806D4C3D915}" destId="{3AEBFD1A-DE57-4B8C-8726-EB199A3563CD}" srcOrd="0" destOrd="0" presId="urn:microsoft.com/office/officeart/2005/8/layout/vList5"/>
    <dgm:cxn modelId="{B836E28E-BE0F-4104-9640-549077EB65BF}" type="presParOf" srcId="{0B0153A5-9086-4419-B4EA-2806D4C3D915}" destId="{583F3733-7602-47C4-8ED7-FF8383C085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F2BE7-EBEF-4C33-8514-FDA5A381219C}" type="doc">
      <dgm:prSet loTypeId="urn:microsoft.com/office/officeart/2005/8/layout/process2" loCatId="process" qsTypeId="urn:microsoft.com/office/officeart/2005/8/quickstyle/3d3" qsCatId="3D" csTypeId="urn:microsoft.com/office/officeart/2005/8/colors/colorful4" csCatId="colorful" phldr="1"/>
      <dgm:spPr/>
    </dgm:pt>
    <dgm:pt modelId="{48C849B6-93B4-4231-BA1D-D64C0D523AB5}">
      <dgm:prSet phldrT="[Text]" custT="1"/>
      <dgm:spPr/>
      <dgm:t>
        <a:bodyPr/>
        <a:lstStyle/>
        <a:p>
          <a:pPr rtl="1"/>
          <a:r>
            <a:rPr lang="he-IL" sz="2400" dirty="0"/>
            <a:t>6/9 קריטריונים לחוסר קשב</a:t>
          </a:r>
          <a:endParaRPr lang="en-US" sz="2400" dirty="0"/>
        </a:p>
        <a:p>
          <a:pPr rtl="1"/>
          <a:r>
            <a:rPr lang="he-IL" sz="1600" dirty="0"/>
            <a:t>לפחות ב-2 סביבות תפקודיות</a:t>
          </a:r>
          <a:endParaRPr lang="en-US" sz="1600" dirty="0"/>
        </a:p>
      </dgm:t>
    </dgm:pt>
    <dgm:pt modelId="{BCF02FCD-35A9-4DFD-8A19-0D552445E1C6}" type="parTrans" cxnId="{89D00C7A-4F32-4117-8A69-5148EDB5861D}">
      <dgm:prSet/>
      <dgm:spPr/>
      <dgm:t>
        <a:bodyPr/>
        <a:lstStyle/>
        <a:p>
          <a:endParaRPr lang="en-US"/>
        </a:p>
      </dgm:t>
    </dgm:pt>
    <dgm:pt modelId="{40CF856B-33C3-40C8-B91A-E720ADFAEBEF}" type="sibTrans" cxnId="{89D00C7A-4F32-4117-8A69-5148EDB5861D}">
      <dgm:prSet/>
      <dgm:spPr/>
      <dgm:t>
        <a:bodyPr/>
        <a:lstStyle/>
        <a:p>
          <a:endParaRPr lang="en-US"/>
        </a:p>
      </dgm:t>
    </dgm:pt>
    <dgm:pt modelId="{3B289ECC-3502-41F5-B414-57F0096D6021}">
      <dgm:prSet phldrT="[Text]" custT="1"/>
      <dgm:spPr/>
      <dgm:t>
        <a:bodyPr/>
        <a:lstStyle/>
        <a:p>
          <a:endParaRPr lang="he-IL" sz="2400" dirty="0"/>
        </a:p>
        <a:p>
          <a:pPr rtl="1"/>
          <a:r>
            <a:rPr lang="he-IL" sz="2400" dirty="0"/>
            <a:t>6/9 קריטריונים לאימפולסיביות והיפראקטיביות</a:t>
          </a:r>
          <a:endParaRPr lang="en-US" sz="2400" dirty="0"/>
        </a:p>
        <a:p>
          <a:pPr rtl="1"/>
          <a:r>
            <a:rPr lang="he-IL" sz="1600" dirty="0"/>
            <a:t>לפחות ב-2 סביבות תפקודיות</a:t>
          </a:r>
          <a:endParaRPr lang="en-US" sz="1600" dirty="0"/>
        </a:p>
      </dgm:t>
    </dgm:pt>
    <dgm:pt modelId="{68F8E9AF-8A62-49DB-87AC-D24820435E7E}" type="parTrans" cxnId="{E6839D06-C8EE-439E-8BE2-1BC8601DC34B}">
      <dgm:prSet/>
      <dgm:spPr/>
      <dgm:t>
        <a:bodyPr/>
        <a:lstStyle/>
        <a:p>
          <a:endParaRPr lang="en-US"/>
        </a:p>
      </dgm:t>
    </dgm:pt>
    <dgm:pt modelId="{D09C8C9C-F5A8-4944-9093-8BB7A4591571}" type="sibTrans" cxnId="{E6839D06-C8EE-439E-8BE2-1BC8601DC34B}">
      <dgm:prSet/>
      <dgm:spPr/>
      <dgm:t>
        <a:bodyPr/>
        <a:lstStyle/>
        <a:p>
          <a:endParaRPr lang="en-US"/>
        </a:p>
      </dgm:t>
    </dgm:pt>
    <dgm:pt modelId="{45A41841-9009-479D-8E44-3CC9ED58E7A6}">
      <dgm:prSet phldrT="[Text]"/>
      <dgm:spPr/>
      <dgm:t>
        <a:bodyPr/>
        <a:lstStyle/>
        <a:p>
          <a:pPr rtl="1"/>
          <a:r>
            <a:rPr lang="he-IL" dirty="0"/>
            <a:t>הופעת הסימפטומים לפני גיל </a:t>
          </a:r>
          <a:r>
            <a:rPr lang="en-US" dirty="0"/>
            <a:t>12</a:t>
          </a:r>
        </a:p>
      </dgm:t>
    </dgm:pt>
    <dgm:pt modelId="{B47C0046-3F64-475B-9E1A-91496E44D5FB}" type="parTrans" cxnId="{F5EC861A-F83A-4032-AB8C-512FCEF95997}">
      <dgm:prSet/>
      <dgm:spPr/>
      <dgm:t>
        <a:bodyPr/>
        <a:lstStyle/>
        <a:p>
          <a:endParaRPr lang="en-US"/>
        </a:p>
      </dgm:t>
    </dgm:pt>
    <dgm:pt modelId="{2F1186FE-A16B-4819-8AF4-2E06A88AAB7C}" type="sibTrans" cxnId="{F5EC861A-F83A-4032-AB8C-512FCEF95997}">
      <dgm:prSet/>
      <dgm:spPr/>
      <dgm:t>
        <a:bodyPr/>
        <a:lstStyle/>
        <a:p>
          <a:endParaRPr lang="en-US"/>
        </a:p>
      </dgm:t>
    </dgm:pt>
    <dgm:pt modelId="{704CA015-AE8C-4B2B-A817-2D4D9FA34B3B}" type="pres">
      <dgm:prSet presAssocID="{EE1F2BE7-EBEF-4C33-8514-FDA5A381219C}" presName="linearFlow" presStyleCnt="0">
        <dgm:presLayoutVars>
          <dgm:resizeHandles val="exact"/>
        </dgm:presLayoutVars>
      </dgm:prSet>
      <dgm:spPr/>
    </dgm:pt>
    <dgm:pt modelId="{7A27AB06-35A7-4EDE-A6D3-2F7EE025224D}" type="pres">
      <dgm:prSet presAssocID="{48C849B6-93B4-4231-BA1D-D64C0D523AB5}" presName="node" presStyleLbl="node1" presStyleIdx="0" presStyleCnt="3">
        <dgm:presLayoutVars>
          <dgm:bulletEnabled val="1"/>
        </dgm:presLayoutVars>
      </dgm:prSet>
      <dgm:spPr/>
    </dgm:pt>
    <dgm:pt modelId="{57AF869C-1C9D-4718-BC67-0AECC82A77CC}" type="pres">
      <dgm:prSet presAssocID="{40CF856B-33C3-40C8-B91A-E720ADFAEBEF}" presName="sibTrans" presStyleLbl="sibTrans2D1" presStyleIdx="0" presStyleCnt="2"/>
      <dgm:spPr/>
    </dgm:pt>
    <dgm:pt modelId="{36B3195C-7DF2-4DD7-8802-965A8D94B482}" type="pres">
      <dgm:prSet presAssocID="{40CF856B-33C3-40C8-B91A-E720ADFAEBEF}" presName="connectorText" presStyleLbl="sibTrans2D1" presStyleIdx="0" presStyleCnt="2"/>
      <dgm:spPr/>
    </dgm:pt>
    <dgm:pt modelId="{F1A6D353-12C3-43AB-81A9-4F3951A5DE6C}" type="pres">
      <dgm:prSet presAssocID="{3B289ECC-3502-41F5-B414-57F0096D6021}" presName="node" presStyleLbl="node1" presStyleIdx="1" presStyleCnt="3" custScaleX="116757" custScaleY="153542">
        <dgm:presLayoutVars>
          <dgm:bulletEnabled val="1"/>
        </dgm:presLayoutVars>
      </dgm:prSet>
      <dgm:spPr/>
    </dgm:pt>
    <dgm:pt modelId="{CBE1B00C-4DF9-4FEB-843C-1CA94876409E}" type="pres">
      <dgm:prSet presAssocID="{D09C8C9C-F5A8-4944-9093-8BB7A4591571}" presName="sibTrans" presStyleLbl="sibTrans2D1" presStyleIdx="1" presStyleCnt="2"/>
      <dgm:spPr/>
    </dgm:pt>
    <dgm:pt modelId="{EC4D6077-6B29-45B6-BECC-ABAF16ABC524}" type="pres">
      <dgm:prSet presAssocID="{D09C8C9C-F5A8-4944-9093-8BB7A4591571}" presName="connectorText" presStyleLbl="sibTrans2D1" presStyleIdx="1" presStyleCnt="2"/>
      <dgm:spPr/>
    </dgm:pt>
    <dgm:pt modelId="{CBEDD653-474A-4CAB-BFFB-945EDFB05C37}" type="pres">
      <dgm:prSet presAssocID="{45A41841-9009-479D-8E44-3CC9ED58E7A6}" presName="node" presStyleLbl="node1" presStyleIdx="2" presStyleCnt="3">
        <dgm:presLayoutVars>
          <dgm:bulletEnabled val="1"/>
        </dgm:presLayoutVars>
      </dgm:prSet>
      <dgm:spPr/>
    </dgm:pt>
  </dgm:ptLst>
  <dgm:cxnLst>
    <dgm:cxn modelId="{E6839D06-C8EE-439E-8BE2-1BC8601DC34B}" srcId="{EE1F2BE7-EBEF-4C33-8514-FDA5A381219C}" destId="{3B289ECC-3502-41F5-B414-57F0096D6021}" srcOrd="1" destOrd="0" parTransId="{68F8E9AF-8A62-49DB-87AC-D24820435E7E}" sibTransId="{D09C8C9C-F5A8-4944-9093-8BB7A4591571}"/>
    <dgm:cxn modelId="{F5EC861A-F83A-4032-AB8C-512FCEF95997}" srcId="{EE1F2BE7-EBEF-4C33-8514-FDA5A381219C}" destId="{45A41841-9009-479D-8E44-3CC9ED58E7A6}" srcOrd="2" destOrd="0" parTransId="{B47C0046-3F64-475B-9E1A-91496E44D5FB}" sibTransId="{2F1186FE-A16B-4819-8AF4-2E06A88AAB7C}"/>
    <dgm:cxn modelId="{2F27804B-2B2B-4F1F-BA12-DDFCC2D760CA}" type="presOf" srcId="{40CF856B-33C3-40C8-B91A-E720ADFAEBEF}" destId="{36B3195C-7DF2-4DD7-8802-965A8D94B482}" srcOrd="1" destOrd="0" presId="urn:microsoft.com/office/officeart/2005/8/layout/process2"/>
    <dgm:cxn modelId="{5D03684D-27C9-4B58-9D0F-CD05B5C9638F}" type="presOf" srcId="{45A41841-9009-479D-8E44-3CC9ED58E7A6}" destId="{CBEDD653-474A-4CAB-BFFB-945EDFB05C37}" srcOrd="0" destOrd="0" presId="urn:microsoft.com/office/officeart/2005/8/layout/process2"/>
    <dgm:cxn modelId="{6070E64D-7F74-48F2-A3E9-ED8B40989321}" type="presOf" srcId="{EE1F2BE7-EBEF-4C33-8514-FDA5A381219C}" destId="{704CA015-AE8C-4B2B-A817-2D4D9FA34B3B}" srcOrd="0" destOrd="0" presId="urn:microsoft.com/office/officeart/2005/8/layout/process2"/>
    <dgm:cxn modelId="{CED6D373-0021-407F-A84D-B40BFEBBBAE2}" type="presOf" srcId="{D09C8C9C-F5A8-4944-9093-8BB7A4591571}" destId="{EC4D6077-6B29-45B6-BECC-ABAF16ABC524}" srcOrd="1" destOrd="0" presId="urn:microsoft.com/office/officeart/2005/8/layout/process2"/>
    <dgm:cxn modelId="{1334D953-5009-403B-92F4-88EB05F3D9EF}" type="presOf" srcId="{40CF856B-33C3-40C8-B91A-E720ADFAEBEF}" destId="{57AF869C-1C9D-4718-BC67-0AECC82A77CC}" srcOrd="0" destOrd="0" presId="urn:microsoft.com/office/officeart/2005/8/layout/process2"/>
    <dgm:cxn modelId="{89D00C7A-4F32-4117-8A69-5148EDB5861D}" srcId="{EE1F2BE7-EBEF-4C33-8514-FDA5A381219C}" destId="{48C849B6-93B4-4231-BA1D-D64C0D523AB5}" srcOrd="0" destOrd="0" parTransId="{BCF02FCD-35A9-4DFD-8A19-0D552445E1C6}" sibTransId="{40CF856B-33C3-40C8-B91A-E720ADFAEBEF}"/>
    <dgm:cxn modelId="{C3B5C689-FED4-4B90-BD01-6B5F6453CEB4}" type="presOf" srcId="{48C849B6-93B4-4231-BA1D-D64C0D523AB5}" destId="{7A27AB06-35A7-4EDE-A6D3-2F7EE025224D}" srcOrd="0" destOrd="0" presId="urn:microsoft.com/office/officeart/2005/8/layout/process2"/>
    <dgm:cxn modelId="{4988BFF7-F525-46D4-9794-4BD5D2E690B7}" type="presOf" srcId="{3B289ECC-3502-41F5-B414-57F0096D6021}" destId="{F1A6D353-12C3-43AB-81A9-4F3951A5DE6C}" srcOrd="0" destOrd="0" presId="urn:microsoft.com/office/officeart/2005/8/layout/process2"/>
    <dgm:cxn modelId="{9E9514FA-22D1-465E-8A30-5682BA88043B}" type="presOf" srcId="{D09C8C9C-F5A8-4944-9093-8BB7A4591571}" destId="{CBE1B00C-4DF9-4FEB-843C-1CA94876409E}" srcOrd="0" destOrd="0" presId="urn:microsoft.com/office/officeart/2005/8/layout/process2"/>
    <dgm:cxn modelId="{AA8D1B8B-FDBC-4845-AEC7-A553E197F9DC}" type="presParOf" srcId="{704CA015-AE8C-4B2B-A817-2D4D9FA34B3B}" destId="{7A27AB06-35A7-4EDE-A6D3-2F7EE025224D}" srcOrd="0" destOrd="0" presId="urn:microsoft.com/office/officeart/2005/8/layout/process2"/>
    <dgm:cxn modelId="{32AB1486-371D-4204-8872-5DCFE14C7230}" type="presParOf" srcId="{704CA015-AE8C-4B2B-A817-2D4D9FA34B3B}" destId="{57AF869C-1C9D-4718-BC67-0AECC82A77CC}" srcOrd="1" destOrd="0" presId="urn:microsoft.com/office/officeart/2005/8/layout/process2"/>
    <dgm:cxn modelId="{12EBA679-4B1C-457E-B7B8-755AD32602D6}" type="presParOf" srcId="{57AF869C-1C9D-4718-BC67-0AECC82A77CC}" destId="{36B3195C-7DF2-4DD7-8802-965A8D94B482}" srcOrd="0" destOrd="0" presId="urn:microsoft.com/office/officeart/2005/8/layout/process2"/>
    <dgm:cxn modelId="{F80A2B03-DAF4-4921-BCF1-7D1CB819E142}" type="presParOf" srcId="{704CA015-AE8C-4B2B-A817-2D4D9FA34B3B}" destId="{F1A6D353-12C3-43AB-81A9-4F3951A5DE6C}" srcOrd="2" destOrd="0" presId="urn:microsoft.com/office/officeart/2005/8/layout/process2"/>
    <dgm:cxn modelId="{0D01A15C-DF2C-4757-9383-B5B7582F1BA9}" type="presParOf" srcId="{704CA015-AE8C-4B2B-A817-2D4D9FA34B3B}" destId="{CBE1B00C-4DF9-4FEB-843C-1CA94876409E}" srcOrd="3" destOrd="0" presId="urn:microsoft.com/office/officeart/2005/8/layout/process2"/>
    <dgm:cxn modelId="{A1D4DEF5-50BA-404C-86A6-41F169B63C2A}" type="presParOf" srcId="{CBE1B00C-4DF9-4FEB-843C-1CA94876409E}" destId="{EC4D6077-6B29-45B6-BECC-ABAF16ABC524}" srcOrd="0" destOrd="0" presId="urn:microsoft.com/office/officeart/2005/8/layout/process2"/>
    <dgm:cxn modelId="{AC5F0B72-F8F4-4827-B20A-6CC933A31B8D}" type="presParOf" srcId="{704CA015-AE8C-4B2B-A817-2D4D9FA34B3B}" destId="{CBEDD653-474A-4CAB-BFFB-945EDFB05C3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06E90B-F0B8-4E4B-99C2-2F29398ECBA2}" type="doc">
      <dgm:prSet loTypeId="urn:microsoft.com/office/officeart/2005/8/layout/targe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4C21256-CB02-4C11-871F-4CFC6310CE03}">
      <dgm:prSet phldrT="[Text]" custT="1"/>
      <dgm:spPr/>
      <dgm:t>
        <a:bodyPr/>
        <a:lstStyle/>
        <a:p>
          <a:r>
            <a:rPr lang="he-IL" sz="1800"/>
            <a:t>תחילה</a:t>
          </a:r>
          <a:endParaRPr lang="en-US" sz="1800"/>
        </a:p>
      </dgm:t>
    </dgm:pt>
    <dgm:pt modelId="{E77709B7-2BEB-4927-9009-6E4773975BBD}" type="parTrans" cxnId="{FBBF466D-9DFC-49F6-9715-95CC69A621AB}">
      <dgm:prSet/>
      <dgm:spPr/>
      <dgm:t>
        <a:bodyPr/>
        <a:lstStyle/>
        <a:p>
          <a:endParaRPr lang="en-US"/>
        </a:p>
      </dgm:t>
    </dgm:pt>
    <dgm:pt modelId="{6D15667C-01B2-4450-958B-57BA25E7698D}" type="sibTrans" cxnId="{FBBF466D-9DFC-49F6-9715-95CC69A621AB}">
      <dgm:prSet/>
      <dgm:spPr/>
      <dgm:t>
        <a:bodyPr/>
        <a:lstStyle/>
        <a:p>
          <a:endParaRPr lang="en-US"/>
        </a:p>
      </dgm:t>
    </dgm:pt>
    <dgm:pt modelId="{4C6D4468-0361-456B-B2F6-E1D6D448894D}">
      <dgm:prSet phldrT="[Text]" custT="1"/>
      <dgm:spPr/>
      <dgm:t>
        <a:bodyPr/>
        <a:lstStyle/>
        <a:p>
          <a:pPr rtl="1"/>
          <a:r>
            <a:rPr lang="he-IL" sz="1600" b="1" dirty="0"/>
            <a:t>הפרעת הקשב והריכוז </a:t>
          </a:r>
          <a:r>
            <a:rPr lang="he-IL" sz="1600" dirty="0"/>
            <a:t>משפיעה ומקשה על הילד לימודית וחברתית במסגרת החינוכית .</a:t>
          </a:r>
          <a:endParaRPr lang="en-US" sz="1600" dirty="0"/>
        </a:p>
      </dgm:t>
    </dgm:pt>
    <dgm:pt modelId="{3F57656B-AE44-4E8E-9F70-DF6D318BCB89}" type="parTrans" cxnId="{E50F87E0-1B22-4062-9AAC-8BFF6BE69698}">
      <dgm:prSet/>
      <dgm:spPr/>
      <dgm:t>
        <a:bodyPr/>
        <a:lstStyle/>
        <a:p>
          <a:endParaRPr lang="en-US"/>
        </a:p>
      </dgm:t>
    </dgm:pt>
    <dgm:pt modelId="{99123130-CB98-4283-BBE5-BE80BFEF0F29}" type="sibTrans" cxnId="{E50F87E0-1B22-4062-9AAC-8BFF6BE69698}">
      <dgm:prSet/>
      <dgm:spPr/>
      <dgm:t>
        <a:bodyPr/>
        <a:lstStyle/>
        <a:p>
          <a:endParaRPr lang="en-US"/>
        </a:p>
      </dgm:t>
    </dgm:pt>
    <dgm:pt modelId="{2A8D5070-0503-4F84-8AA5-88249A915548}">
      <dgm:prSet phldrT="[Text]" custT="1"/>
      <dgm:spPr/>
      <dgm:t>
        <a:bodyPr/>
        <a:lstStyle/>
        <a:p>
          <a:r>
            <a:rPr lang="he-IL" sz="2000"/>
            <a:t>שנית</a:t>
          </a:r>
          <a:endParaRPr lang="en-US" sz="2000"/>
        </a:p>
      </dgm:t>
    </dgm:pt>
    <dgm:pt modelId="{48AAA6EC-AB24-4E6E-B932-6E99D26232E9}" type="parTrans" cxnId="{C420FD6C-FC7D-4499-8081-8FF7BC68A69A}">
      <dgm:prSet/>
      <dgm:spPr/>
      <dgm:t>
        <a:bodyPr/>
        <a:lstStyle/>
        <a:p>
          <a:endParaRPr lang="en-US"/>
        </a:p>
      </dgm:t>
    </dgm:pt>
    <dgm:pt modelId="{306F92AF-5316-48D7-A725-75F80BE34F17}" type="sibTrans" cxnId="{C420FD6C-FC7D-4499-8081-8FF7BC68A69A}">
      <dgm:prSet/>
      <dgm:spPr/>
      <dgm:t>
        <a:bodyPr/>
        <a:lstStyle/>
        <a:p>
          <a:endParaRPr lang="en-US"/>
        </a:p>
      </dgm:t>
    </dgm:pt>
    <dgm:pt modelId="{3025DABD-7288-44D6-8425-4E37E5E43023}">
      <dgm:prSet phldrT="[Text]" custT="1"/>
      <dgm:spPr/>
      <dgm:t>
        <a:bodyPr/>
        <a:lstStyle/>
        <a:p>
          <a:pPr rtl="1"/>
          <a:r>
            <a:rPr lang="he-IL" sz="1400" b="1" dirty="0"/>
            <a:t>נוצר קושי ביכולתו של התלמיד להשיג הישגים</a:t>
          </a:r>
          <a:r>
            <a:rPr lang="he-IL" sz="1400" dirty="0"/>
            <a:t>. הוא לא מצליח להיות התלמיד הטוב שהוא מסוגל להיות. הוא יודע בתוך תוכו שהוא יכול יותר אבל קורים דברים שהוא לא מצליח לתאר שמכשילים אותו בדרך.</a:t>
          </a:r>
          <a:endParaRPr lang="en-US" sz="1400" dirty="0"/>
        </a:p>
      </dgm:t>
    </dgm:pt>
    <dgm:pt modelId="{451FD476-32DA-4A99-AAC0-3DC7D2114963}" type="parTrans" cxnId="{04313C19-8919-4A94-9E20-F2E0F27F7319}">
      <dgm:prSet/>
      <dgm:spPr/>
      <dgm:t>
        <a:bodyPr/>
        <a:lstStyle/>
        <a:p>
          <a:endParaRPr lang="en-US"/>
        </a:p>
      </dgm:t>
    </dgm:pt>
    <dgm:pt modelId="{D1BBE8B0-D0F3-4FA0-B45A-2BC97E66E0CB}" type="sibTrans" cxnId="{04313C19-8919-4A94-9E20-F2E0F27F7319}">
      <dgm:prSet/>
      <dgm:spPr/>
      <dgm:t>
        <a:bodyPr/>
        <a:lstStyle/>
        <a:p>
          <a:endParaRPr lang="en-US"/>
        </a:p>
      </dgm:t>
    </dgm:pt>
    <dgm:pt modelId="{E68D95F4-B66B-4760-B599-2EF178904C03}">
      <dgm:prSet phldrT="[Text]" custT="1"/>
      <dgm:spPr/>
      <dgm:t>
        <a:bodyPr/>
        <a:lstStyle/>
        <a:p>
          <a:r>
            <a:rPr lang="he-IL" sz="2000"/>
            <a:t>ולבסוף</a:t>
          </a:r>
          <a:endParaRPr lang="en-US" sz="2000"/>
        </a:p>
      </dgm:t>
    </dgm:pt>
    <dgm:pt modelId="{2E2D51D5-EF5E-406F-862D-86F0ACFA3CBC}" type="parTrans" cxnId="{D5960D08-D70C-4B3F-BB08-584D9C48B205}">
      <dgm:prSet/>
      <dgm:spPr/>
      <dgm:t>
        <a:bodyPr/>
        <a:lstStyle/>
        <a:p>
          <a:endParaRPr lang="en-US"/>
        </a:p>
      </dgm:t>
    </dgm:pt>
    <dgm:pt modelId="{4F3902AB-F736-4036-8ABE-17A3614D5A53}" type="sibTrans" cxnId="{D5960D08-D70C-4B3F-BB08-584D9C48B205}">
      <dgm:prSet/>
      <dgm:spPr/>
      <dgm:t>
        <a:bodyPr/>
        <a:lstStyle/>
        <a:p>
          <a:endParaRPr lang="en-US"/>
        </a:p>
      </dgm:t>
    </dgm:pt>
    <dgm:pt modelId="{16D1C1BF-45A9-4F1F-A7B2-12501923248E}">
      <dgm:prSet phldrT="[Text]" custT="1"/>
      <dgm:spPr/>
      <dgm:t>
        <a:bodyPr/>
        <a:lstStyle/>
        <a:p>
          <a:pPr rtl="1"/>
          <a:r>
            <a:rPr lang="he-IL" sz="1200" dirty="0"/>
            <a:t>לאורך הזמן, ההישגים שמאכזבים את הילד, שהרי כל ילד רוצה להיות טוב ולהצליח, יחד עם התחושה שאכזב את מוריו, חבריו ומשפחתו, </a:t>
          </a:r>
          <a:r>
            <a:rPr lang="he-IL" sz="1200" b="1" dirty="0"/>
            <a:t>גורמים לפגיעה בדימוי העצמי</a:t>
          </a:r>
          <a:r>
            <a:rPr lang="he-IL" sz="1200" dirty="0"/>
            <a:t>- </a:t>
          </a:r>
          <a:r>
            <a:rPr lang="he-IL" sz="1600" dirty="0"/>
            <a:t>הילד כבר אינו מאמין שביכולתו להשיג הישגים טובים יותר, וחש שהוא פחות טוב מחבריו. הוא מסתכל על עצמו כמוכשר פחות.</a:t>
          </a:r>
          <a:endParaRPr lang="en-US" sz="1200" dirty="0"/>
        </a:p>
      </dgm:t>
    </dgm:pt>
    <dgm:pt modelId="{A390E32E-4CB4-432A-A6D5-5B13E7FE7DEE}" type="parTrans" cxnId="{366F9A7A-ED76-48A4-A8E6-2E81DD34070B}">
      <dgm:prSet/>
      <dgm:spPr/>
      <dgm:t>
        <a:bodyPr/>
        <a:lstStyle/>
        <a:p>
          <a:endParaRPr lang="en-US"/>
        </a:p>
      </dgm:t>
    </dgm:pt>
    <dgm:pt modelId="{D42F1B1E-C000-4450-8011-217847D86225}" type="sibTrans" cxnId="{366F9A7A-ED76-48A4-A8E6-2E81DD34070B}">
      <dgm:prSet/>
      <dgm:spPr/>
      <dgm:t>
        <a:bodyPr/>
        <a:lstStyle/>
        <a:p>
          <a:endParaRPr lang="en-US"/>
        </a:p>
      </dgm:t>
    </dgm:pt>
    <dgm:pt modelId="{F4363638-9BA8-4D18-800C-2FFE64B1C409}" type="pres">
      <dgm:prSet presAssocID="{1406E90B-F0B8-4E4B-99C2-2F29398ECBA2}" presName="Name0" presStyleCnt="0">
        <dgm:presLayoutVars>
          <dgm:chMax val="7"/>
          <dgm:dir val="rev"/>
          <dgm:animLvl val="lvl"/>
          <dgm:resizeHandles val="exact"/>
        </dgm:presLayoutVars>
      </dgm:prSet>
      <dgm:spPr/>
    </dgm:pt>
    <dgm:pt modelId="{36A8195E-6D9F-4F07-96C1-E4741379FF83}" type="pres">
      <dgm:prSet presAssocID="{C4C21256-CB02-4C11-871F-4CFC6310CE03}" presName="circle1" presStyleLbl="node1" presStyleIdx="0" presStyleCnt="3"/>
      <dgm:spPr/>
    </dgm:pt>
    <dgm:pt modelId="{48E622AC-B59E-4510-97D5-DD2DBB643928}" type="pres">
      <dgm:prSet presAssocID="{C4C21256-CB02-4C11-871F-4CFC6310CE03}" presName="space" presStyleCnt="0"/>
      <dgm:spPr/>
    </dgm:pt>
    <dgm:pt modelId="{57EC25B3-044A-48BF-9243-1A424F4169A3}" type="pres">
      <dgm:prSet presAssocID="{C4C21256-CB02-4C11-871F-4CFC6310CE03}" presName="rect1" presStyleLbl="alignAcc1" presStyleIdx="0" presStyleCnt="3"/>
      <dgm:spPr/>
    </dgm:pt>
    <dgm:pt modelId="{0117B326-FFFD-4180-A874-22668D60877A}" type="pres">
      <dgm:prSet presAssocID="{2A8D5070-0503-4F84-8AA5-88249A915548}" presName="vertSpace2" presStyleLbl="node1" presStyleIdx="0" presStyleCnt="3"/>
      <dgm:spPr/>
    </dgm:pt>
    <dgm:pt modelId="{DBBB16FA-70A8-4CD3-9EC3-44B068128DF9}" type="pres">
      <dgm:prSet presAssocID="{2A8D5070-0503-4F84-8AA5-88249A915548}" presName="circle2" presStyleLbl="node1" presStyleIdx="1" presStyleCnt="3"/>
      <dgm:spPr/>
    </dgm:pt>
    <dgm:pt modelId="{E45650B3-F922-4AA9-B5AF-79BB20D47387}" type="pres">
      <dgm:prSet presAssocID="{2A8D5070-0503-4F84-8AA5-88249A915548}" presName="rect2" presStyleLbl="alignAcc1" presStyleIdx="1" presStyleCnt="3"/>
      <dgm:spPr/>
    </dgm:pt>
    <dgm:pt modelId="{51834B32-1884-4A6D-92E3-1CCBCF5CDB88}" type="pres">
      <dgm:prSet presAssocID="{E68D95F4-B66B-4760-B599-2EF178904C03}" presName="vertSpace3" presStyleLbl="node1" presStyleIdx="1" presStyleCnt="3"/>
      <dgm:spPr/>
    </dgm:pt>
    <dgm:pt modelId="{F6736E10-628D-4859-8142-E96486092283}" type="pres">
      <dgm:prSet presAssocID="{E68D95F4-B66B-4760-B599-2EF178904C03}" presName="circle3" presStyleLbl="node1" presStyleIdx="2" presStyleCnt="3" custScaleY="104250" custLinFactNeighborY="-2830"/>
      <dgm:spPr/>
    </dgm:pt>
    <dgm:pt modelId="{D3B9C76C-2A45-49FC-B76F-320253B594DB}" type="pres">
      <dgm:prSet presAssocID="{E68D95F4-B66B-4760-B599-2EF178904C03}" presName="rect3" presStyleLbl="alignAcc1" presStyleIdx="2" presStyleCnt="3" custScaleY="97198" custLinFactNeighborX="-193" custLinFactNeighborY="-1952"/>
      <dgm:spPr/>
    </dgm:pt>
    <dgm:pt modelId="{6A0FB428-B3F8-41EC-A4FE-DEDE8276C9AB}" type="pres">
      <dgm:prSet presAssocID="{C4C21256-CB02-4C11-871F-4CFC6310CE03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638B55C5-B5BB-4FE2-9AA3-8BC32AB2EBFD}" type="pres">
      <dgm:prSet presAssocID="{C4C21256-CB02-4C11-871F-4CFC6310CE03}" presName="rect1ChTx" presStyleLbl="alignAcc1" presStyleIdx="2" presStyleCnt="3" custLinFactNeighborX="31187" custLinFactNeighborY="1">
        <dgm:presLayoutVars>
          <dgm:bulletEnabled val="1"/>
        </dgm:presLayoutVars>
      </dgm:prSet>
      <dgm:spPr/>
    </dgm:pt>
    <dgm:pt modelId="{5ED898D8-7ACE-4E52-BF5A-2F9BAB450A88}" type="pres">
      <dgm:prSet presAssocID="{2A8D5070-0503-4F84-8AA5-88249A915548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8B4A1B7C-66C2-4E52-8527-AEF007ABF705}" type="pres">
      <dgm:prSet presAssocID="{2A8D5070-0503-4F84-8AA5-88249A915548}" presName="rect2ChTx" presStyleLbl="alignAcc1" presStyleIdx="2" presStyleCnt="3" custScaleX="117374" custLinFactNeighborX="26567" custLinFactNeighborY="2336">
        <dgm:presLayoutVars>
          <dgm:bulletEnabled val="1"/>
        </dgm:presLayoutVars>
      </dgm:prSet>
      <dgm:spPr/>
    </dgm:pt>
    <dgm:pt modelId="{E4D5CC79-D214-49EA-B89F-A881BE5E9138}" type="pres">
      <dgm:prSet presAssocID="{E68D95F4-B66B-4760-B599-2EF178904C0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6B550222-CE9E-4657-8D85-9655FFA91392}" type="pres">
      <dgm:prSet presAssocID="{E68D95F4-B66B-4760-B599-2EF178904C03}" presName="rect3ChTx" presStyleLbl="alignAcc1" presStyleIdx="2" presStyleCnt="3" custScaleX="134831" custScaleY="111898" custLinFactNeighborX="17326" custLinFactNeighborY="1">
        <dgm:presLayoutVars>
          <dgm:bulletEnabled val="1"/>
        </dgm:presLayoutVars>
      </dgm:prSet>
      <dgm:spPr/>
    </dgm:pt>
  </dgm:ptLst>
  <dgm:cxnLst>
    <dgm:cxn modelId="{61B57500-E73E-474E-97C2-6E06F65227E2}" type="presOf" srcId="{C4C21256-CB02-4C11-871F-4CFC6310CE03}" destId="{6A0FB428-B3F8-41EC-A4FE-DEDE8276C9AB}" srcOrd="1" destOrd="0" presId="urn:microsoft.com/office/officeart/2005/8/layout/target3"/>
    <dgm:cxn modelId="{D5960D08-D70C-4B3F-BB08-584D9C48B205}" srcId="{1406E90B-F0B8-4E4B-99C2-2F29398ECBA2}" destId="{E68D95F4-B66B-4760-B599-2EF178904C03}" srcOrd="2" destOrd="0" parTransId="{2E2D51D5-EF5E-406F-862D-86F0ACFA3CBC}" sibTransId="{4F3902AB-F736-4036-8ABE-17A3614D5A53}"/>
    <dgm:cxn modelId="{04313C19-8919-4A94-9E20-F2E0F27F7319}" srcId="{2A8D5070-0503-4F84-8AA5-88249A915548}" destId="{3025DABD-7288-44D6-8425-4E37E5E43023}" srcOrd="0" destOrd="0" parTransId="{451FD476-32DA-4A99-AAC0-3DC7D2114963}" sibTransId="{D1BBE8B0-D0F3-4FA0-B45A-2BC97E66E0CB}"/>
    <dgm:cxn modelId="{270BD421-3EEC-461F-BA21-85BC22D63C9A}" type="presOf" srcId="{3025DABD-7288-44D6-8425-4E37E5E43023}" destId="{8B4A1B7C-66C2-4E52-8527-AEF007ABF705}" srcOrd="0" destOrd="0" presId="urn:microsoft.com/office/officeart/2005/8/layout/target3"/>
    <dgm:cxn modelId="{4DD21126-DB0E-47B3-BBAE-36F117A5677E}" type="presOf" srcId="{2A8D5070-0503-4F84-8AA5-88249A915548}" destId="{5ED898D8-7ACE-4E52-BF5A-2F9BAB450A88}" srcOrd="1" destOrd="0" presId="urn:microsoft.com/office/officeart/2005/8/layout/target3"/>
    <dgm:cxn modelId="{EFC21327-2814-43FF-ACBC-21CAF55B0481}" type="presOf" srcId="{4C6D4468-0361-456B-B2F6-E1D6D448894D}" destId="{638B55C5-B5BB-4FE2-9AA3-8BC32AB2EBFD}" srcOrd="0" destOrd="0" presId="urn:microsoft.com/office/officeart/2005/8/layout/target3"/>
    <dgm:cxn modelId="{64E0A05C-68B1-4A79-A5F8-ED2CB5DCCE4E}" type="presOf" srcId="{2A8D5070-0503-4F84-8AA5-88249A915548}" destId="{E45650B3-F922-4AA9-B5AF-79BB20D47387}" srcOrd="0" destOrd="0" presId="urn:microsoft.com/office/officeart/2005/8/layout/target3"/>
    <dgm:cxn modelId="{AC274343-D9FC-4188-8935-3494DD735C00}" type="presOf" srcId="{1406E90B-F0B8-4E4B-99C2-2F29398ECBA2}" destId="{F4363638-9BA8-4D18-800C-2FFE64B1C409}" srcOrd="0" destOrd="0" presId="urn:microsoft.com/office/officeart/2005/8/layout/target3"/>
    <dgm:cxn modelId="{C420FD6C-FC7D-4499-8081-8FF7BC68A69A}" srcId="{1406E90B-F0B8-4E4B-99C2-2F29398ECBA2}" destId="{2A8D5070-0503-4F84-8AA5-88249A915548}" srcOrd="1" destOrd="0" parTransId="{48AAA6EC-AB24-4E6E-B932-6E99D26232E9}" sibTransId="{306F92AF-5316-48D7-A725-75F80BE34F17}"/>
    <dgm:cxn modelId="{FBBF466D-9DFC-49F6-9715-95CC69A621AB}" srcId="{1406E90B-F0B8-4E4B-99C2-2F29398ECBA2}" destId="{C4C21256-CB02-4C11-871F-4CFC6310CE03}" srcOrd="0" destOrd="0" parTransId="{E77709B7-2BEB-4927-9009-6E4773975BBD}" sibTransId="{6D15667C-01B2-4450-958B-57BA25E7698D}"/>
    <dgm:cxn modelId="{CC1FBD59-3CD8-4832-BE8A-0EDC786FA2A2}" type="presOf" srcId="{E68D95F4-B66B-4760-B599-2EF178904C03}" destId="{D3B9C76C-2A45-49FC-B76F-320253B594DB}" srcOrd="0" destOrd="0" presId="urn:microsoft.com/office/officeart/2005/8/layout/target3"/>
    <dgm:cxn modelId="{366F9A7A-ED76-48A4-A8E6-2E81DD34070B}" srcId="{E68D95F4-B66B-4760-B599-2EF178904C03}" destId="{16D1C1BF-45A9-4F1F-A7B2-12501923248E}" srcOrd="0" destOrd="0" parTransId="{A390E32E-4CB4-432A-A6D5-5B13E7FE7DEE}" sibTransId="{D42F1B1E-C000-4450-8011-217847D86225}"/>
    <dgm:cxn modelId="{FF8704B5-735C-4768-BA81-7853CDE16447}" type="presOf" srcId="{C4C21256-CB02-4C11-871F-4CFC6310CE03}" destId="{57EC25B3-044A-48BF-9243-1A424F4169A3}" srcOrd="0" destOrd="0" presId="urn:microsoft.com/office/officeart/2005/8/layout/target3"/>
    <dgm:cxn modelId="{D77913D8-175A-4F7D-8FF3-92B4CB7D1F4D}" type="presOf" srcId="{16D1C1BF-45A9-4F1F-A7B2-12501923248E}" destId="{6B550222-CE9E-4657-8D85-9655FFA91392}" srcOrd="0" destOrd="0" presId="urn:microsoft.com/office/officeart/2005/8/layout/target3"/>
    <dgm:cxn modelId="{E50F87E0-1B22-4062-9AAC-8BFF6BE69698}" srcId="{C4C21256-CB02-4C11-871F-4CFC6310CE03}" destId="{4C6D4468-0361-456B-B2F6-E1D6D448894D}" srcOrd="0" destOrd="0" parTransId="{3F57656B-AE44-4E8E-9F70-DF6D318BCB89}" sibTransId="{99123130-CB98-4283-BBE5-BE80BFEF0F29}"/>
    <dgm:cxn modelId="{85E772F1-3688-4B47-B1CD-42C74C8A7AC5}" type="presOf" srcId="{E68D95F4-B66B-4760-B599-2EF178904C03}" destId="{E4D5CC79-D214-49EA-B89F-A881BE5E9138}" srcOrd="1" destOrd="0" presId="urn:microsoft.com/office/officeart/2005/8/layout/target3"/>
    <dgm:cxn modelId="{E7FF9E42-BC18-4C9B-AEE3-DDEEBED00B18}" type="presParOf" srcId="{F4363638-9BA8-4D18-800C-2FFE64B1C409}" destId="{36A8195E-6D9F-4F07-96C1-E4741379FF83}" srcOrd="0" destOrd="0" presId="urn:microsoft.com/office/officeart/2005/8/layout/target3"/>
    <dgm:cxn modelId="{DD5523B6-0C2E-4F0F-A985-8F4DAE557218}" type="presParOf" srcId="{F4363638-9BA8-4D18-800C-2FFE64B1C409}" destId="{48E622AC-B59E-4510-97D5-DD2DBB643928}" srcOrd="1" destOrd="0" presId="urn:microsoft.com/office/officeart/2005/8/layout/target3"/>
    <dgm:cxn modelId="{A9988606-5C55-4218-8C84-047874B64B9E}" type="presParOf" srcId="{F4363638-9BA8-4D18-800C-2FFE64B1C409}" destId="{57EC25B3-044A-48BF-9243-1A424F4169A3}" srcOrd="2" destOrd="0" presId="urn:microsoft.com/office/officeart/2005/8/layout/target3"/>
    <dgm:cxn modelId="{C583435D-1B89-4058-9A32-1E5709757296}" type="presParOf" srcId="{F4363638-9BA8-4D18-800C-2FFE64B1C409}" destId="{0117B326-FFFD-4180-A874-22668D60877A}" srcOrd="3" destOrd="0" presId="urn:microsoft.com/office/officeart/2005/8/layout/target3"/>
    <dgm:cxn modelId="{1226A265-19CA-4F6E-8363-5D1C920D4E15}" type="presParOf" srcId="{F4363638-9BA8-4D18-800C-2FFE64B1C409}" destId="{DBBB16FA-70A8-4CD3-9EC3-44B068128DF9}" srcOrd="4" destOrd="0" presId="urn:microsoft.com/office/officeart/2005/8/layout/target3"/>
    <dgm:cxn modelId="{70A437CE-62BC-4C6A-9871-8C4E37B23E01}" type="presParOf" srcId="{F4363638-9BA8-4D18-800C-2FFE64B1C409}" destId="{E45650B3-F922-4AA9-B5AF-79BB20D47387}" srcOrd="5" destOrd="0" presId="urn:microsoft.com/office/officeart/2005/8/layout/target3"/>
    <dgm:cxn modelId="{EF8CEE61-EF5C-48C4-BE70-2960890E98B6}" type="presParOf" srcId="{F4363638-9BA8-4D18-800C-2FFE64B1C409}" destId="{51834B32-1884-4A6D-92E3-1CCBCF5CDB88}" srcOrd="6" destOrd="0" presId="urn:microsoft.com/office/officeart/2005/8/layout/target3"/>
    <dgm:cxn modelId="{A6A77530-B593-4F7A-9F20-DD724ADDC381}" type="presParOf" srcId="{F4363638-9BA8-4D18-800C-2FFE64B1C409}" destId="{F6736E10-628D-4859-8142-E96486092283}" srcOrd="7" destOrd="0" presId="urn:microsoft.com/office/officeart/2005/8/layout/target3"/>
    <dgm:cxn modelId="{50F29091-E8DC-48C5-A679-500B5C69CC67}" type="presParOf" srcId="{F4363638-9BA8-4D18-800C-2FFE64B1C409}" destId="{D3B9C76C-2A45-49FC-B76F-320253B594DB}" srcOrd="8" destOrd="0" presId="urn:microsoft.com/office/officeart/2005/8/layout/target3"/>
    <dgm:cxn modelId="{D4AE5CC2-6B3D-4C24-9063-5F2BD64FEA68}" type="presParOf" srcId="{F4363638-9BA8-4D18-800C-2FFE64B1C409}" destId="{6A0FB428-B3F8-41EC-A4FE-DEDE8276C9AB}" srcOrd="9" destOrd="0" presId="urn:microsoft.com/office/officeart/2005/8/layout/target3"/>
    <dgm:cxn modelId="{166CB338-673B-4CE4-BA59-DECF7648D562}" type="presParOf" srcId="{F4363638-9BA8-4D18-800C-2FFE64B1C409}" destId="{638B55C5-B5BB-4FE2-9AA3-8BC32AB2EBFD}" srcOrd="10" destOrd="0" presId="urn:microsoft.com/office/officeart/2005/8/layout/target3"/>
    <dgm:cxn modelId="{45EFEAD9-FE46-4DAF-AEA7-8B1C68DB1431}" type="presParOf" srcId="{F4363638-9BA8-4D18-800C-2FFE64B1C409}" destId="{5ED898D8-7ACE-4E52-BF5A-2F9BAB450A88}" srcOrd="11" destOrd="0" presId="urn:microsoft.com/office/officeart/2005/8/layout/target3"/>
    <dgm:cxn modelId="{346A2832-B5BA-497D-9060-40DE2092D6E6}" type="presParOf" srcId="{F4363638-9BA8-4D18-800C-2FFE64B1C409}" destId="{8B4A1B7C-66C2-4E52-8527-AEF007ABF705}" srcOrd="12" destOrd="0" presId="urn:microsoft.com/office/officeart/2005/8/layout/target3"/>
    <dgm:cxn modelId="{D40F5A45-322B-4CBD-AB4E-30B7E91A74A0}" type="presParOf" srcId="{F4363638-9BA8-4D18-800C-2FFE64B1C409}" destId="{E4D5CC79-D214-49EA-B89F-A881BE5E9138}" srcOrd="13" destOrd="0" presId="urn:microsoft.com/office/officeart/2005/8/layout/target3"/>
    <dgm:cxn modelId="{9C12A896-CFD4-4925-8E7D-D80C427D503D}" type="presParOf" srcId="{F4363638-9BA8-4D18-800C-2FFE64B1C409}" destId="{6B550222-CE9E-4657-8D85-9655FFA9139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1AAB57-CE48-44E5-A0F5-3BE0BFEF99B9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DA90C9-8959-4CA1-8FF3-D384CF3970C8}">
      <dgm:prSet custT="1"/>
      <dgm:spPr/>
      <dgm:t>
        <a:bodyPr/>
        <a:lstStyle/>
        <a:p>
          <a:r>
            <a:rPr lang="en-US" sz="1800">
              <a:latin typeface="TimesTen-Roman" charset="0"/>
            </a:rPr>
            <a:t>drop</a:t>
          </a:r>
          <a:r>
            <a:rPr lang="he-IL" sz="1800">
              <a:latin typeface="TimesTen-Roman" charset="0"/>
            </a:rPr>
            <a:t> </a:t>
          </a:r>
          <a:r>
            <a:rPr lang="en-US" sz="1800">
              <a:latin typeface="TimesTen-Roman" charset="0"/>
            </a:rPr>
            <a:t>out of school</a:t>
          </a:r>
          <a:r>
            <a:rPr lang="he-IL" sz="1800">
              <a:latin typeface="TimesTen-Roman" charset="0"/>
            </a:rPr>
            <a:t>)</a:t>
          </a:r>
          <a:r>
            <a:rPr lang="en-US" sz="1800">
              <a:latin typeface="TimesTen-Roman" charset="0"/>
            </a:rPr>
            <a:t>32–40%)</a:t>
          </a:r>
          <a:endParaRPr lang="he-IL" sz="1800" dirty="0">
            <a:latin typeface="TimesTen-Roman" charset="0"/>
          </a:endParaRPr>
        </a:p>
      </dgm:t>
    </dgm:pt>
    <dgm:pt modelId="{0C52F25C-0264-4C3C-9DB1-53C03200623E}" type="parTrans" cxnId="{A46E174B-ECA8-4D02-B12F-5E311A3E5E6A}">
      <dgm:prSet/>
      <dgm:spPr/>
      <dgm:t>
        <a:bodyPr/>
        <a:lstStyle/>
        <a:p>
          <a:endParaRPr lang="en-US" sz="3200"/>
        </a:p>
      </dgm:t>
    </dgm:pt>
    <dgm:pt modelId="{9D42BDC4-C0DF-41B9-A97D-D4890DBF905D}" type="sibTrans" cxnId="{A46E174B-ECA8-4D02-B12F-5E311A3E5E6A}">
      <dgm:prSet/>
      <dgm:spPr/>
      <dgm:t>
        <a:bodyPr/>
        <a:lstStyle/>
        <a:p>
          <a:endParaRPr lang="en-US" sz="3200"/>
        </a:p>
      </dgm:t>
    </dgm:pt>
    <dgm:pt modelId="{77D53D92-5599-42B8-883F-23AFD38DC374}">
      <dgm:prSet custT="1"/>
      <dgm:spPr/>
      <dgm:t>
        <a:bodyPr/>
        <a:lstStyle/>
        <a:p>
          <a:r>
            <a:rPr lang="en-US" sz="1800">
              <a:latin typeface="TimesTen-Roman" charset="0"/>
            </a:rPr>
            <a:t>rarely complete college(5–10%)  </a:t>
          </a:r>
          <a:endParaRPr lang="he-IL" sz="1800" dirty="0">
            <a:latin typeface="TimesTen-Roman" charset="0"/>
          </a:endParaRPr>
        </a:p>
      </dgm:t>
    </dgm:pt>
    <dgm:pt modelId="{36B5BE88-E386-416B-B54B-56A8A31A4758}" type="parTrans" cxnId="{4136F90C-AF53-47AD-AAC4-CACAADCB0E6E}">
      <dgm:prSet/>
      <dgm:spPr/>
      <dgm:t>
        <a:bodyPr/>
        <a:lstStyle/>
        <a:p>
          <a:endParaRPr lang="en-US" sz="3200"/>
        </a:p>
      </dgm:t>
    </dgm:pt>
    <dgm:pt modelId="{C043398B-DC0E-4522-8FBB-5CA7659C91BD}" type="sibTrans" cxnId="{4136F90C-AF53-47AD-AAC4-CACAADCB0E6E}">
      <dgm:prSet/>
      <dgm:spPr/>
      <dgm:t>
        <a:bodyPr/>
        <a:lstStyle/>
        <a:p>
          <a:endParaRPr lang="en-US" sz="3200"/>
        </a:p>
      </dgm:t>
    </dgm:pt>
    <dgm:pt modelId="{24906457-EC54-4F4C-A07D-77B832B656F2}">
      <dgm:prSet custT="1"/>
      <dgm:spPr/>
      <dgm:t>
        <a:bodyPr/>
        <a:lstStyle/>
        <a:p>
          <a:r>
            <a:rPr lang="en-US" sz="1800">
              <a:latin typeface="TimesTen-Roman" charset="0"/>
            </a:rPr>
            <a:t>have few or no friends (50–70%)</a:t>
          </a:r>
          <a:r>
            <a:rPr lang="he-IL" sz="1800">
              <a:latin typeface="TimesTen-Roman" charset="0"/>
            </a:rPr>
            <a:t>.</a:t>
          </a:r>
          <a:r>
            <a:rPr lang="en-US" sz="1800">
              <a:latin typeface="TimesTen-Roman" charset="0"/>
            </a:rPr>
            <a:t>  </a:t>
          </a:r>
          <a:endParaRPr lang="he-IL" sz="1800" dirty="0">
            <a:latin typeface="TimesTen-Roman" charset="0"/>
          </a:endParaRPr>
        </a:p>
      </dgm:t>
    </dgm:pt>
    <dgm:pt modelId="{122055E4-DC92-4604-8AD6-B02AEE9A80C7}" type="parTrans" cxnId="{F7CD07F9-A623-441D-B6FD-A2102AD95627}">
      <dgm:prSet/>
      <dgm:spPr/>
      <dgm:t>
        <a:bodyPr/>
        <a:lstStyle/>
        <a:p>
          <a:endParaRPr lang="en-US" sz="3200"/>
        </a:p>
      </dgm:t>
    </dgm:pt>
    <dgm:pt modelId="{0BF96E6F-BFE9-499D-B4E1-8D3C906FAF06}" type="sibTrans" cxnId="{F7CD07F9-A623-441D-B6FD-A2102AD95627}">
      <dgm:prSet/>
      <dgm:spPr/>
      <dgm:t>
        <a:bodyPr/>
        <a:lstStyle/>
        <a:p>
          <a:endParaRPr lang="en-US" sz="3200"/>
        </a:p>
      </dgm:t>
    </dgm:pt>
    <dgm:pt modelId="{158F05F5-C397-40F7-9DC9-A96531AE85E4}">
      <dgm:prSet custT="1"/>
      <dgm:spPr/>
      <dgm:t>
        <a:bodyPr/>
        <a:lstStyle/>
        <a:p>
          <a:r>
            <a:rPr lang="en-US" sz="1800">
              <a:latin typeface="TimesTen-Roman" charset="0"/>
            </a:rPr>
            <a:t>Under</a:t>
          </a:r>
          <a:r>
            <a:rPr lang="he-IL" sz="1800">
              <a:latin typeface="TimesTen-Roman" charset="0"/>
            </a:rPr>
            <a:t> </a:t>
          </a:r>
          <a:r>
            <a:rPr lang="en-US" sz="1800">
              <a:latin typeface="TimesTen-Roman" charset="0"/>
            </a:rPr>
            <a:t>perform</a:t>
          </a:r>
          <a:r>
            <a:rPr lang="he-IL" sz="1800">
              <a:latin typeface="TimesTen-Roman" charset="0"/>
            </a:rPr>
            <a:t> </a:t>
          </a:r>
          <a:r>
            <a:rPr lang="en-US" sz="1800">
              <a:latin typeface="TimesTen-Roman" charset="0"/>
            </a:rPr>
            <a:t>at work (70–80%) </a:t>
          </a:r>
          <a:endParaRPr lang="he-IL" sz="1800" dirty="0">
            <a:latin typeface="TimesTen-Roman" charset="0"/>
          </a:endParaRPr>
        </a:p>
      </dgm:t>
    </dgm:pt>
    <dgm:pt modelId="{464EAACA-5704-4328-BED3-51B5D8ED3015}" type="parTrans" cxnId="{27DB18BC-8547-459D-942C-4925570D9851}">
      <dgm:prSet/>
      <dgm:spPr/>
      <dgm:t>
        <a:bodyPr/>
        <a:lstStyle/>
        <a:p>
          <a:endParaRPr lang="en-US" sz="3200"/>
        </a:p>
      </dgm:t>
    </dgm:pt>
    <dgm:pt modelId="{C721F8EE-B650-4238-AB26-7605B6675AAF}" type="sibTrans" cxnId="{27DB18BC-8547-459D-942C-4925570D9851}">
      <dgm:prSet/>
      <dgm:spPr/>
      <dgm:t>
        <a:bodyPr/>
        <a:lstStyle/>
        <a:p>
          <a:endParaRPr lang="en-US" sz="3200"/>
        </a:p>
      </dgm:t>
    </dgm:pt>
    <dgm:pt modelId="{A329813E-AA94-4A16-A31F-B4F81B157F8C}">
      <dgm:prSet custT="1"/>
      <dgm:spPr/>
      <dgm:t>
        <a:bodyPr/>
        <a:lstStyle/>
        <a:p>
          <a:r>
            <a:rPr lang="en-US" sz="1800">
              <a:latin typeface="TimesTen-Roman" charset="0"/>
            </a:rPr>
            <a:t>engage in antisocial</a:t>
          </a:r>
          <a:r>
            <a:rPr lang="he-IL" sz="1800">
              <a:latin typeface="TimesTen-Roman" charset="0"/>
            </a:rPr>
            <a:t> </a:t>
          </a:r>
          <a:r>
            <a:rPr lang="en-US" sz="1800">
              <a:latin typeface="TimesTen-Roman" charset="0"/>
            </a:rPr>
            <a:t>activities (40–50%)  </a:t>
          </a:r>
          <a:endParaRPr lang="en-US" sz="1800" dirty="0">
            <a:latin typeface="TimesTen-Roman" charset="0"/>
          </a:endParaRPr>
        </a:p>
      </dgm:t>
    </dgm:pt>
    <dgm:pt modelId="{B7EE50F1-30C0-4A67-A739-24260AD6BCE7}" type="parTrans" cxnId="{0A9AD200-50A5-4D8C-BCDC-E825B97C4F8A}">
      <dgm:prSet/>
      <dgm:spPr/>
      <dgm:t>
        <a:bodyPr/>
        <a:lstStyle/>
        <a:p>
          <a:endParaRPr lang="en-US" sz="3200"/>
        </a:p>
      </dgm:t>
    </dgm:pt>
    <dgm:pt modelId="{4A13B5D2-6C24-4278-9552-BC935B2443EB}" type="sibTrans" cxnId="{0A9AD200-50A5-4D8C-BCDC-E825B97C4F8A}">
      <dgm:prSet/>
      <dgm:spPr/>
      <dgm:t>
        <a:bodyPr/>
        <a:lstStyle/>
        <a:p>
          <a:endParaRPr lang="en-US" sz="3200"/>
        </a:p>
      </dgm:t>
    </dgm:pt>
    <dgm:pt modelId="{0D6C436E-717C-42D7-AC23-AB24EC9983CC}">
      <dgm:prSet custT="1"/>
      <dgm:spPr/>
      <dgm:t>
        <a:bodyPr/>
        <a:lstStyle/>
        <a:p>
          <a:r>
            <a:rPr lang="en-US" sz="1800">
              <a:latin typeface="TimesTen-Roman" charset="0"/>
            </a:rPr>
            <a:t>more likely to experience</a:t>
          </a:r>
          <a:r>
            <a:rPr lang="he-IL" sz="1800">
              <a:latin typeface="TimesTen-Roman" charset="0"/>
            </a:rPr>
            <a:t> </a:t>
          </a:r>
          <a:r>
            <a:rPr lang="en-US" sz="1800">
              <a:latin typeface="TimesTen-Roman" charset="0"/>
            </a:rPr>
            <a:t>teen pregnancy (40%)</a:t>
          </a:r>
          <a:endParaRPr lang="he-IL" sz="1800" dirty="0">
            <a:latin typeface="TimesTen-Roman" charset="0"/>
          </a:endParaRPr>
        </a:p>
      </dgm:t>
    </dgm:pt>
    <dgm:pt modelId="{A8473D8C-EAB6-4398-A0D3-F6C2342310CB}" type="parTrans" cxnId="{2B11FDC8-4BC3-47DD-892F-6868B437C807}">
      <dgm:prSet/>
      <dgm:spPr/>
      <dgm:t>
        <a:bodyPr/>
        <a:lstStyle/>
        <a:p>
          <a:endParaRPr lang="en-US" sz="3200"/>
        </a:p>
      </dgm:t>
    </dgm:pt>
    <dgm:pt modelId="{930A3FEF-F609-478A-A321-555743B73F4B}" type="sibTrans" cxnId="{2B11FDC8-4BC3-47DD-892F-6868B437C807}">
      <dgm:prSet/>
      <dgm:spPr/>
      <dgm:t>
        <a:bodyPr/>
        <a:lstStyle/>
        <a:p>
          <a:endParaRPr lang="en-US" sz="3200"/>
        </a:p>
      </dgm:t>
    </dgm:pt>
    <dgm:pt modelId="{B351BB22-5E95-4B3D-80F7-D7252F17EBD9}">
      <dgm:prSet custT="1"/>
      <dgm:spPr/>
      <dgm:t>
        <a:bodyPr/>
        <a:lstStyle/>
        <a:p>
          <a:r>
            <a:rPr lang="en-US" sz="1800">
              <a:latin typeface="TimesTen-Roman" charset="0"/>
            </a:rPr>
            <a:t>sexually transmitted diseases</a:t>
          </a:r>
          <a:r>
            <a:rPr lang="he-IL" sz="1800">
              <a:latin typeface="TimesTen-Roman" charset="0"/>
            </a:rPr>
            <a:t> </a:t>
          </a:r>
          <a:r>
            <a:rPr lang="en-US" sz="1800">
              <a:latin typeface="TimesTen-Roman" charset="0"/>
            </a:rPr>
            <a:t>(16%)</a:t>
          </a:r>
          <a:endParaRPr lang="he-IL" sz="1800" dirty="0">
            <a:latin typeface="TimesTen-Roman" charset="0"/>
          </a:endParaRPr>
        </a:p>
      </dgm:t>
    </dgm:pt>
    <dgm:pt modelId="{9E6027AC-4270-4392-9FB7-BEE4423DE199}" type="parTrans" cxnId="{48223BE7-B62D-460F-8223-FC08820AA5B4}">
      <dgm:prSet/>
      <dgm:spPr/>
      <dgm:t>
        <a:bodyPr/>
        <a:lstStyle/>
        <a:p>
          <a:endParaRPr lang="en-US" sz="3200"/>
        </a:p>
      </dgm:t>
    </dgm:pt>
    <dgm:pt modelId="{0CE169E5-189B-4122-9DAE-86F063E9553F}" type="sibTrans" cxnId="{48223BE7-B62D-460F-8223-FC08820AA5B4}">
      <dgm:prSet/>
      <dgm:spPr/>
      <dgm:t>
        <a:bodyPr/>
        <a:lstStyle/>
        <a:p>
          <a:endParaRPr lang="en-US" sz="3200"/>
        </a:p>
      </dgm:t>
    </dgm:pt>
    <dgm:pt modelId="{A280E2F3-DACA-40D3-B0A2-95174060FE1C}">
      <dgm:prSet custT="1"/>
      <dgm:spPr/>
      <dgm:t>
        <a:bodyPr/>
        <a:lstStyle/>
        <a:p>
          <a:r>
            <a:rPr lang="en-US" sz="1800" dirty="0">
              <a:latin typeface="TimesTen-Roman" charset="0"/>
            </a:rPr>
            <a:t>experience depression (20–30%) and</a:t>
          </a:r>
          <a:r>
            <a:rPr lang="he-IL" sz="1800" dirty="0">
              <a:latin typeface="TimesTen-Roman" charset="0"/>
            </a:rPr>
            <a:t> </a:t>
          </a:r>
          <a:r>
            <a:rPr lang="en-US" sz="1800" dirty="0">
              <a:latin typeface="TimesTen-Roman" charset="0"/>
            </a:rPr>
            <a:t>personality disorders (18–25%)</a:t>
          </a:r>
        </a:p>
      </dgm:t>
    </dgm:pt>
    <dgm:pt modelId="{D075BE11-C8ED-4BFA-96B1-E021EB371593}" type="parTrans" cxnId="{C9FFBB80-0408-4F3E-95FB-C8480CB37C06}">
      <dgm:prSet/>
      <dgm:spPr/>
      <dgm:t>
        <a:bodyPr/>
        <a:lstStyle/>
        <a:p>
          <a:endParaRPr lang="en-US" sz="3200"/>
        </a:p>
      </dgm:t>
    </dgm:pt>
    <dgm:pt modelId="{2CA50D6F-07FA-4B44-A1A6-745ACABD61D8}" type="sibTrans" cxnId="{C9FFBB80-0408-4F3E-95FB-C8480CB37C06}">
      <dgm:prSet/>
      <dgm:spPr/>
      <dgm:t>
        <a:bodyPr/>
        <a:lstStyle/>
        <a:p>
          <a:endParaRPr lang="en-US" sz="3200"/>
        </a:p>
      </dgm:t>
    </dgm:pt>
    <dgm:pt modelId="{E993DEA4-E10F-4ED1-9114-90BD6E19C90E}" type="pres">
      <dgm:prSet presAssocID="{A41AAB57-CE48-44E5-A0F5-3BE0BFEF99B9}" presName="linearFlow" presStyleCnt="0">
        <dgm:presLayoutVars>
          <dgm:dir/>
          <dgm:resizeHandles val="exact"/>
        </dgm:presLayoutVars>
      </dgm:prSet>
      <dgm:spPr/>
    </dgm:pt>
    <dgm:pt modelId="{1FB06C7F-2978-447F-8609-B00D7FFE402C}" type="pres">
      <dgm:prSet presAssocID="{81DA90C9-8959-4CA1-8FF3-D384CF3970C8}" presName="composite" presStyleCnt="0"/>
      <dgm:spPr/>
    </dgm:pt>
    <dgm:pt modelId="{E3E963CF-CF00-4FE9-8456-18B63182CCBC}" type="pres">
      <dgm:prSet presAssocID="{81DA90C9-8959-4CA1-8FF3-D384CF3970C8}" presName="imgShp" presStyleLbl="fgImgPlace1" presStyleIdx="0" presStyleCnt="8"/>
      <dgm:spPr/>
    </dgm:pt>
    <dgm:pt modelId="{491D83E0-86C5-43A0-96C6-F336AF188D92}" type="pres">
      <dgm:prSet presAssocID="{81DA90C9-8959-4CA1-8FF3-D384CF3970C8}" presName="txShp" presStyleLbl="node1" presStyleIdx="0" presStyleCnt="8">
        <dgm:presLayoutVars>
          <dgm:bulletEnabled val="1"/>
        </dgm:presLayoutVars>
      </dgm:prSet>
      <dgm:spPr/>
    </dgm:pt>
    <dgm:pt modelId="{A862EB71-753F-476F-A96F-EF5A1D9742BA}" type="pres">
      <dgm:prSet presAssocID="{9D42BDC4-C0DF-41B9-A97D-D4890DBF905D}" presName="spacing" presStyleCnt="0"/>
      <dgm:spPr/>
    </dgm:pt>
    <dgm:pt modelId="{B4334C40-5F2D-4360-8C37-64F7EA98004D}" type="pres">
      <dgm:prSet presAssocID="{77D53D92-5599-42B8-883F-23AFD38DC374}" presName="composite" presStyleCnt="0"/>
      <dgm:spPr/>
    </dgm:pt>
    <dgm:pt modelId="{46A38ACE-FC7F-44BA-BB33-FE5AEEDDF813}" type="pres">
      <dgm:prSet presAssocID="{77D53D92-5599-42B8-883F-23AFD38DC374}" presName="imgShp" presStyleLbl="fgImgPlace1" presStyleIdx="1" presStyleCnt="8"/>
      <dgm:spPr/>
    </dgm:pt>
    <dgm:pt modelId="{7DBC46A0-728A-48A7-9726-EB858DD6C924}" type="pres">
      <dgm:prSet presAssocID="{77D53D92-5599-42B8-883F-23AFD38DC374}" presName="txShp" presStyleLbl="node1" presStyleIdx="1" presStyleCnt="8">
        <dgm:presLayoutVars>
          <dgm:bulletEnabled val="1"/>
        </dgm:presLayoutVars>
      </dgm:prSet>
      <dgm:spPr/>
    </dgm:pt>
    <dgm:pt modelId="{96C7D224-B50E-48CD-A1AA-6824D8C7875D}" type="pres">
      <dgm:prSet presAssocID="{C043398B-DC0E-4522-8FBB-5CA7659C91BD}" presName="spacing" presStyleCnt="0"/>
      <dgm:spPr/>
    </dgm:pt>
    <dgm:pt modelId="{E3639F48-D5D8-4951-BC6D-A625253DF893}" type="pres">
      <dgm:prSet presAssocID="{24906457-EC54-4F4C-A07D-77B832B656F2}" presName="composite" presStyleCnt="0"/>
      <dgm:spPr/>
    </dgm:pt>
    <dgm:pt modelId="{466B46A9-D85D-454D-9B66-215D845DA3BE}" type="pres">
      <dgm:prSet presAssocID="{24906457-EC54-4F4C-A07D-77B832B656F2}" presName="imgShp" presStyleLbl="fgImgPlace1" presStyleIdx="2" presStyleCnt="8"/>
      <dgm:spPr/>
    </dgm:pt>
    <dgm:pt modelId="{C3A64A96-1937-4A53-987A-967DDF1BE425}" type="pres">
      <dgm:prSet presAssocID="{24906457-EC54-4F4C-A07D-77B832B656F2}" presName="txShp" presStyleLbl="node1" presStyleIdx="2" presStyleCnt="8">
        <dgm:presLayoutVars>
          <dgm:bulletEnabled val="1"/>
        </dgm:presLayoutVars>
      </dgm:prSet>
      <dgm:spPr/>
    </dgm:pt>
    <dgm:pt modelId="{E2BEDB46-42BB-45FF-A331-A215DD70BCA1}" type="pres">
      <dgm:prSet presAssocID="{0BF96E6F-BFE9-499D-B4E1-8D3C906FAF06}" presName="spacing" presStyleCnt="0"/>
      <dgm:spPr/>
    </dgm:pt>
    <dgm:pt modelId="{3DEB690A-72E5-422D-86B9-DEAB5C7DDB9F}" type="pres">
      <dgm:prSet presAssocID="{158F05F5-C397-40F7-9DC9-A96531AE85E4}" presName="composite" presStyleCnt="0"/>
      <dgm:spPr/>
    </dgm:pt>
    <dgm:pt modelId="{A210693A-A19C-42DC-9F85-52367755F1D8}" type="pres">
      <dgm:prSet presAssocID="{158F05F5-C397-40F7-9DC9-A96531AE85E4}" presName="imgShp" presStyleLbl="fgImgPlace1" presStyleIdx="3" presStyleCnt="8"/>
      <dgm:spPr/>
    </dgm:pt>
    <dgm:pt modelId="{C44E9E95-2511-470F-8C94-307DAC255EBC}" type="pres">
      <dgm:prSet presAssocID="{158F05F5-C397-40F7-9DC9-A96531AE85E4}" presName="txShp" presStyleLbl="node1" presStyleIdx="3" presStyleCnt="8">
        <dgm:presLayoutVars>
          <dgm:bulletEnabled val="1"/>
        </dgm:presLayoutVars>
      </dgm:prSet>
      <dgm:spPr/>
    </dgm:pt>
    <dgm:pt modelId="{E65DDC71-F7FA-4492-93B9-0D4FA1C4DDA7}" type="pres">
      <dgm:prSet presAssocID="{C721F8EE-B650-4238-AB26-7605B6675AAF}" presName="spacing" presStyleCnt="0"/>
      <dgm:spPr/>
    </dgm:pt>
    <dgm:pt modelId="{1DD1EF2D-C4C2-489D-B32A-4EDACC7A70E8}" type="pres">
      <dgm:prSet presAssocID="{A329813E-AA94-4A16-A31F-B4F81B157F8C}" presName="composite" presStyleCnt="0"/>
      <dgm:spPr/>
    </dgm:pt>
    <dgm:pt modelId="{25B4AC27-A86D-479E-9C14-521E4C5E4B67}" type="pres">
      <dgm:prSet presAssocID="{A329813E-AA94-4A16-A31F-B4F81B157F8C}" presName="imgShp" presStyleLbl="fgImgPlace1" presStyleIdx="4" presStyleCnt="8"/>
      <dgm:spPr/>
    </dgm:pt>
    <dgm:pt modelId="{753E47D2-449D-4044-A3F8-E0A8A0134801}" type="pres">
      <dgm:prSet presAssocID="{A329813E-AA94-4A16-A31F-B4F81B157F8C}" presName="txShp" presStyleLbl="node1" presStyleIdx="4" presStyleCnt="8">
        <dgm:presLayoutVars>
          <dgm:bulletEnabled val="1"/>
        </dgm:presLayoutVars>
      </dgm:prSet>
      <dgm:spPr/>
    </dgm:pt>
    <dgm:pt modelId="{C359B5A2-C5E0-4521-9D0D-C1DA2850B97C}" type="pres">
      <dgm:prSet presAssocID="{4A13B5D2-6C24-4278-9552-BC935B2443EB}" presName="spacing" presStyleCnt="0"/>
      <dgm:spPr/>
    </dgm:pt>
    <dgm:pt modelId="{CB5A7B28-A775-48FB-A030-18D9FAE33681}" type="pres">
      <dgm:prSet presAssocID="{0D6C436E-717C-42D7-AC23-AB24EC9983CC}" presName="composite" presStyleCnt="0"/>
      <dgm:spPr/>
    </dgm:pt>
    <dgm:pt modelId="{3106EA6E-34D8-4372-8A25-932761E51BA4}" type="pres">
      <dgm:prSet presAssocID="{0D6C436E-717C-42D7-AC23-AB24EC9983CC}" presName="imgShp" presStyleLbl="fgImgPlace1" presStyleIdx="5" presStyleCnt="8"/>
      <dgm:spPr/>
    </dgm:pt>
    <dgm:pt modelId="{D2283E27-6169-491B-A958-6AFF3616892E}" type="pres">
      <dgm:prSet presAssocID="{0D6C436E-717C-42D7-AC23-AB24EC9983CC}" presName="txShp" presStyleLbl="node1" presStyleIdx="5" presStyleCnt="8">
        <dgm:presLayoutVars>
          <dgm:bulletEnabled val="1"/>
        </dgm:presLayoutVars>
      </dgm:prSet>
      <dgm:spPr/>
    </dgm:pt>
    <dgm:pt modelId="{D79D79B6-3A80-4C07-8CED-3B612369E489}" type="pres">
      <dgm:prSet presAssocID="{930A3FEF-F609-478A-A321-555743B73F4B}" presName="spacing" presStyleCnt="0"/>
      <dgm:spPr/>
    </dgm:pt>
    <dgm:pt modelId="{04FEE23C-03A7-4563-AD80-147BE2971C44}" type="pres">
      <dgm:prSet presAssocID="{B351BB22-5E95-4B3D-80F7-D7252F17EBD9}" presName="composite" presStyleCnt="0"/>
      <dgm:spPr/>
    </dgm:pt>
    <dgm:pt modelId="{A43C8A56-621E-4A3F-BEF2-37C451CA4319}" type="pres">
      <dgm:prSet presAssocID="{B351BB22-5E95-4B3D-80F7-D7252F17EBD9}" presName="imgShp" presStyleLbl="fgImgPlace1" presStyleIdx="6" presStyleCnt="8"/>
      <dgm:spPr/>
    </dgm:pt>
    <dgm:pt modelId="{1B27D4BA-0512-4E62-9AB6-6D6DC9D059CC}" type="pres">
      <dgm:prSet presAssocID="{B351BB22-5E95-4B3D-80F7-D7252F17EBD9}" presName="txShp" presStyleLbl="node1" presStyleIdx="6" presStyleCnt="8">
        <dgm:presLayoutVars>
          <dgm:bulletEnabled val="1"/>
        </dgm:presLayoutVars>
      </dgm:prSet>
      <dgm:spPr/>
    </dgm:pt>
    <dgm:pt modelId="{7AFDA863-3B24-4D93-9781-D158ADA5E745}" type="pres">
      <dgm:prSet presAssocID="{0CE169E5-189B-4122-9DAE-86F063E9553F}" presName="spacing" presStyleCnt="0"/>
      <dgm:spPr/>
    </dgm:pt>
    <dgm:pt modelId="{0B063BF4-A5E8-436B-AC19-74AAE473F206}" type="pres">
      <dgm:prSet presAssocID="{A280E2F3-DACA-40D3-B0A2-95174060FE1C}" presName="composite" presStyleCnt="0"/>
      <dgm:spPr/>
    </dgm:pt>
    <dgm:pt modelId="{BA9A51C0-2094-4A49-A4A1-8C069BA4BB8E}" type="pres">
      <dgm:prSet presAssocID="{A280E2F3-DACA-40D3-B0A2-95174060FE1C}" presName="imgShp" presStyleLbl="fgImgPlace1" presStyleIdx="7" presStyleCnt="8"/>
      <dgm:spPr/>
    </dgm:pt>
    <dgm:pt modelId="{C343A4D9-1064-4429-A5FA-82036109C0EC}" type="pres">
      <dgm:prSet presAssocID="{A280E2F3-DACA-40D3-B0A2-95174060FE1C}" presName="txShp" presStyleLbl="node1" presStyleIdx="7" presStyleCnt="8">
        <dgm:presLayoutVars>
          <dgm:bulletEnabled val="1"/>
        </dgm:presLayoutVars>
      </dgm:prSet>
      <dgm:spPr/>
    </dgm:pt>
  </dgm:ptLst>
  <dgm:cxnLst>
    <dgm:cxn modelId="{0A9AD200-50A5-4D8C-BCDC-E825B97C4F8A}" srcId="{A41AAB57-CE48-44E5-A0F5-3BE0BFEF99B9}" destId="{A329813E-AA94-4A16-A31F-B4F81B157F8C}" srcOrd="4" destOrd="0" parTransId="{B7EE50F1-30C0-4A67-A739-24260AD6BCE7}" sibTransId="{4A13B5D2-6C24-4278-9552-BC935B2443EB}"/>
    <dgm:cxn modelId="{5778D309-6685-4F5C-8F1E-ED3704AAF3A9}" type="presOf" srcId="{24906457-EC54-4F4C-A07D-77B832B656F2}" destId="{C3A64A96-1937-4A53-987A-967DDF1BE425}" srcOrd="0" destOrd="0" presId="urn:microsoft.com/office/officeart/2005/8/layout/vList3"/>
    <dgm:cxn modelId="{4136F90C-AF53-47AD-AAC4-CACAADCB0E6E}" srcId="{A41AAB57-CE48-44E5-A0F5-3BE0BFEF99B9}" destId="{77D53D92-5599-42B8-883F-23AFD38DC374}" srcOrd="1" destOrd="0" parTransId="{36B5BE88-E386-416B-B54B-56A8A31A4758}" sibTransId="{C043398B-DC0E-4522-8FBB-5CA7659C91BD}"/>
    <dgm:cxn modelId="{DDADF442-B514-4697-855A-5A70C649B44D}" type="presOf" srcId="{158F05F5-C397-40F7-9DC9-A96531AE85E4}" destId="{C44E9E95-2511-470F-8C94-307DAC255EBC}" srcOrd="0" destOrd="0" presId="urn:microsoft.com/office/officeart/2005/8/layout/vList3"/>
    <dgm:cxn modelId="{0DF34363-A22D-4985-B238-0B4DA3DF2181}" type="presOf" srcId="{A280E2F3-DACA-40D3-B0A2-95174060FE1C}" destId="{C343A4D9-1064-4429-A5FA-82036109C0EC}" srcOrd="0" destOrd="0" presId="urn:microsoft.com/office/officeart/2005/8/layout/vList3"/>
    <dgm:cxn modelId="{F38F2C67-2B19-44AC-9A4B-67B310E1C6B3}" type="presOf" srcId="{81DA90C9-8959-4CA1-8FF3-D384CF3970C8}" destId="{491D83E0-86C5-43A0-96C6-F336AF188D92}" srcOrd="0" destOrd="0" presId="urn:microsoft.com/office/officeart/2005/8/layout/vList3"/>
    <dgm:cxn modelId="{A46E174B-ECA8-4D02-B12F-5E311A3E5E6A}" srcId="{A41AAB57-CE48-44E5-A0F5-3BE0BFEF99B9}" destId="{81DA90C9-8959-4CA1-8FF3-D384CF3970C8}" srcOrd="0" destOrd="0" parTransId="{0C52F25C-0264-4C3C-9DB1-53C03200623E}" sibTransId="{9D42BDC4-C0DF-41B9-A97D-D4890DBF905D}"/>
    <dgm:cxn modelId="{C9FFBB80-0408-4F3E-95FB-C8480CB37C06}" srcId="{A41AAB57-CE48-44E5-A0F5-3BE0BFEF99B9}" destId="{A280E2F3-DACA-40D3-B0A2-95174060FE1C}" srcOrd="7" destOrd="0" parTransId="{D075BE11-C8ED-4BFA-96B1-E021EB371593}" sibTransId="{2CA50D6F-07FA-4B44-A1A6-745ACABD61D8}"/>
    <dgm:cxn modelId="{E408388D-ABED-4A03-BA77-E2D8E0C66853}" type="presOf" srcId="{B351BB22-5E95-4B3D-80F7-D7252F17EBD9}" destId="{1B27D4BA-0512-4E62-9AB6-6D6DC9D059CC}" srcOrd="0" destOrd="0" presId="urn:microsoft.com/office/officeart/2005/8/layout/vList3"/>
    <dgm:cxn modelId="{A37BB79A-0831-4AC9-AFED-AE667EE14667}" type="presOf" srcId="{A41AAB57-CE48-44E5-A0F5-3BE0BFEF99B9}" destId="{E993DEA4-E10F-4ED1-9114-90BD6E19C90E}" srcOrd="0" destOrd="0" presId="urn:microsoft.com/office/officeart/2005/8/layout/vList3"/>
    <dgm:cxn modelId="{644BD09B-2003-4B56-8D05-AA6860933693}" type="presOf" srcId="{0D6C436E-717C-42D7-AC23-AB24EC9983CC}" destId="{D2283E27-6169-491B-A958-6AFF3616892E}" srcOrd="0" destOrd="0" presId="urn:microsoft.com/office/officeart/2005/8/layout/vList3"/>
    <dgm:cxn modelId="{1AF932BB-F5B7-45B6-9981-12FCB1B48228}" type="presOf" srcId="{77D53D92-5599-42B8-883F-23AFD38DC374}" destId="{7DBC46A0-728A-48A7-9726-EB858DD6C924}" srcOrd="0" destOrd="0" presId="urn:microsoft.com/office/officeart/2005/8/layout/vList3"/>
    <dgm:cxn modelId="{27DB18BC-8547-459D-942C-4925570D9851}" srcId="{A41AAB57-CE48-44E5-A0F5-3BE0BFEF99B9}" destId="{158F05F5-C397-40F7-9DC9-A96531AE85E4}" srcOrd="3" destOrd="0" parTransId="{464EAACA-5704-4328-BED3-51B5D8ED3015}" sibTransId="{C721F8EE-B650-4238-AB26-7605B6675AAF}"/>
    <dgm:cxn modelId="{2B11FDC8-4BC3-47DD-892F-6868B437C807}" srcId="{A41AAB57-CE48-44E5-A0F5-3BE0BFEF99B9}" destId="{0D6C436E-717C-42D7-AC23-AB24EC9983CC}" srcOrd="5" destOrd="0" parTransId="{A8473D8C-EAB6-4398-A0D3-F6C2342310CB}" sibTransId="{930A3FEF-F609-478A-A321-555743B73F4B}"/>
    <dgm:cxn modelId="{A7F2F6E1-4B2A-4742-BFFB-F51A9FD92904}" type="presOf" srcId="{A329813E-AA94-4A16-A31F-B4F81B157F8C}" destId="{753E47D2-449D-4044-A3F8-E0A8A0134801}" srcOrd="0" destOrd="0" presId="urn:microsoft.com/office/officeart/2005/8/layout/vList3"/>
    <dgm:cxn modelId="{48223BE7-B62D-460F-8223-FC08820AA5B4}" srcId="{A41AAB57-CE48-44E5-A0F5-3BE0BFEF99B9}" destId="{B351BB22-5E95-4B3D-80F7-D7252F17EBD9}" srcOrd="6" destOrd="0" parTransId="{9E6027AC-4270-4392-9FB7-BEE4423DE199}" sibTransId="{0CE169E5-189B-4122-9DAE-86F063E9553F}"/>
    <dgm:cxn modelId="{F7CD07F9-A623-441D-B6FD-A2102AD95627}" srcId="{A41AAB57-CE48-44E5-A0F5-3BE0BFEF99B9}" destId="{24906457-EC54-4F4C-A07D-77B832B656F2}" srcOrd="2" destOrd="0" parTransId="{122055E4-DC92-4604-8AD6-B02AEE9A80C7}" sibTransId="{0BF96E6F-BFE9-499D-B4E1-8D3C906FAF06}"/>
    <dgm:cxn modelId="{99FE44DA-25B4-4A66-AF45-59784B913101}" type="presParOf" srcId="{E993DEA4-E10F-4ED1-9114-90BD6E19C90E}" destId="{1FB06C7F-2978-447F-8609-B00D7FFE402C}" srcOrd="0" destOrd="0" presId="urn:microsoft.com/office/officeart/2005/8/layout/vList3"/>
    <dgm:cxn modelId="{C4EEF9E4-A957-4A9A-931E-371BBED325F2}" type="presParOf" srcId="{1FB06C7F-2978-447F-8609-B00D7FFE402C}" destId="{E3E963CF-CF00-4FE9-8456-18B63182CCBC}" srcOrd="0" destOrd="0" presId="urn:microsoft.com/office/officeart/2005/8/layout/vList3"/>
    <dgm:cxn modelId="{A94C88AE-C781-4EE6-B81F-0F1858755C6A}" type="presParOf" srcId="{1FB06C7F-2978-447F-8609-B00D7FFE402C}" destId="{491D83E0-86C5-43A0-96C6-F336AF188D92}" srcOrd="1" destOrd="0" presId="urn:microsoft.com/office/officeart/2005/8/layout/vList3"/>
    <dgm:cxn modelId="{CE02CEC1-1639-473C-A832-22E932EBE1AB}" type="presParOf" srcId="{E993DEA4-E10F-4ED1-9114-90BD6E19C90E}" destId="{A862EB71-753F-476F-A96F-EF5A1D9742BA}" srcOrd="1" destOrd="0" presId="urn:microsoft.com/office/officeart/2005/8/layout/vList3"/>
    <dgm:cxn modelId="{16445EAF-3C9A-45ED-8A62-4A8B0571CEC0}" type="presParOf" srcId="{E993DEA4-E10F-4ED1-9114-90BD6E19C90E}" destId="{B4334C40-5F2D-4360-8C37-64F7EA98004D}" srcOrd="2" destOrd="0" presId="urn:microsoft.com/office/officeart/2005/8/layout/vList3"/>
    <dgm:cxn modelId="{20237A33-A852-43B1-9928-94C7E4B3757C}" type="presParOf" srcId="{B4334C40-5F2D-4360-8C37-64F7EA98004D}" destId="{46A38ACE-FC7F-44BA-BB33-FE5AEEDDF813}" srcOrd="0" destOrd="0" presId="urn:microsoft.com/office/officeart/2005/8/layout/vList3"/>
    <dgm:cxn modelId="{5A3A73E2-BE4F-4297-9704-43ABFAE51963}" type="presParOf" srcId="{B4334C40-5F2D-4360-8C37-64F7EA98004D}" destId="{7DBC46A0-728A-48A7-9726-EB858DD6C924}" srcOrd="1" destOrd="0" presId="urn:microsoft.com/office/officeart/2005/8/layout/vList3"/>
    <dgm:cxn modelId="{919DDE26-121B-4DF0-9269-90DB5A6DD6F2}" type="presParOf" srcId="{E993DEA4-E10F-4ED1-9114-90BD6E19C90E}" destId="{96C7D224-B50E-48CD-A1AA-6824D8C7875D}" srcOrd="3" destOrd="0" presId="urn:microsoft.com/office/officeart/2005/8/layout/vList3"/>
    <dgm:cxn modelId="{717B3356-A6BF-433E-B8DC-B98CB57E2DE1}" type="presParOf" srcId="{E993DEA4-E10F-4ED1-9114-90BD6E19C90E}" destId="{E3639F48-D5D8-4951-BC6D-A625253DF893}" srcOrd="4" destOrd="0" presId="urn:microsoft.com/office/officeart/2005/8/layout/vList3"/>
    <dgm:cxn modelId="{3F00CB33-255B-4467-91CC-6F58743E5657}" type="presParOf" srcId="{E3639F48-D5D8-4951-BC6D-A625253DF893}" destId="{466B46A9-D85D-454D-9B66-215D845DA3BE}" srcOrd="0" destOrd="0" presId="urn:microsoft.com/office/officeart/2005/8/layout/vList3"/>
    <dgm:cxn modelId="{2A74E69A-5C61-4CF5-B76A-0637037BD131}" type="presParOf" srcId="{E3639F48-D5D8-4951-BC6D-A625253DF893}" destId="{C3A64A96-1937-4A53-987A-967DDF1BE425}" srcOrd="1" destOrd="0" presId="urn:microsoft.com/office/officeart/2005/8/layout/vList3"/>
    <dgm:cxn modelId="{D4E0B349-791A-4C8D-9F28-8695A81C17A2}" type="presParOf" srcId="{E993DEA4-E10F-4ED1-9114-90BD6E19C90E}" destId="{E2BEDB46-42BB-45FF-A331-A215DD70BCA1}" srcOrd="5" destOrd="0" presId="urn:microsoft.com/office/officeart/2005/8/layout/vList3"/>
    <dgm:cxn modelId="{C19A0030-FBC1-4ACA-B845-00F6518C3AA7}" type="presParOf" srcId="{E993DEA4-E10F-4ED1-9114-90BD6E19C90E}" destId="{3DEB690A-72E5-422D-86B9-DEAB5C7DDB9F}" srcOrd="6" destOrd="0" presId="urn:microsoft.com/office/officeart/2005/8/layout/vList3"/>
    <dgm:cxn modelId="{03661A27-BC93-400C-A474-43AA0A71B43C}" type="presParOf" srcId="{3DEB690A-72E5-422D-86B9-DEAB5C7DDB9F}" destId="{A210693A-A19C-42DC-9F85-52367755F1D8}" srcOrd="0" destOrd="0" presId="urn:microsoft.com/office/officeart/2005/8/layout/vList3"/>
    <dgm:cxn modelId="{66B270C1-6D82-43E7-A5FB-618F9DB91BBA}" type="presParOf" srcId="{3DEB690A-72E5-422D-86B9-DEAB5C7DDB9F}" destId="{C44E9E95-2511-470F-8C94-307DAC255EBC}" srcOrd="1" destOrd="0" presId="urn:microsoft.com/office/officeart/2005/8/layout/vList3"/>
    <dgm:cxn modelId="{242FFB45-EEC7-457A-AB8F-31E8D4A80FF3}" type="presParOf" srcId="{E993DEA4-E10F-4ED1-9114-90BD6E19C90E}" destId="{E65DDC71-F7FA-4492-93B9-0D4FA1C4DDA7}" srcOrd="7" destOrd="0" presId="urn:microsoft.com/office/officeart/2005/8/layout/vList3"/>
    <dgm:cxn modelId="{8D33F1F6-1273-420B-B3B8-0721EEA917C6}" type="presParOf" srcId="{E993DEA4-E10F-4ED1-9114-90BD6E19C90E}" destId="{1DD1EF2D-C4C2-489D-B32A-4EDACC7A70E8}" srcOrd="8" destOrd="0" presId="urn:microsoft.com/office/officeart/2005/8/layout/vList3"/>
    <dgm:cxn modelId="{54203974-4F07-44CE-94A4-513881399433}" type="presParOf" srcId="{1DD1EF2D-C4C2-489D-B32A-4EDACC7A70E8}" destId="{25B4AC27-A86D-479E-9C14-521E4C5E4B67}" srcOrd="0" destOrd="0" presId="urn:microsoft.com/office/officeart/2005/8/layout/vList3"/>
    <dgm:cxn modelId="{A5393F43-779B-4C94-BD2B-326F14C197B3}" type="presParOf" srcId="{1DD1EF2D-C4C2-489D-B32A-4EDACC7A70E8}" destId="{753E47D2-449D-4044-A3F8-E0A8A0134801}" srcOrd="1" destOrd="0" presId="urn:microsoft.com/office/officeart/2005/8/layout/vList3"/>
    <dgm:cxn modelId="{C96CB44E-7445-44E6-A673-38F2A7D55254}" type="presParOf" srcId="{E993DEA4-E10F-4ED1-9114-90BD6E19C90E}" destId="{C359B5A2-C5E0-4521-9D0D-C1DA2850B97C}" srcOrd="9" destOrd="0" presId="urn:microsoft.com/office/officeart/2005/8/layout/vList3"/>
    <dgm:cxn modelId="{26F89709-B6FA-41D5-821F-54C51174A6B8}" type="presParOf" srcId="{E993DEA4-E10F-4ED1-9114-90BD6E19C90E}" destId="{CB5A7B28-A775-48FB-A030-18D9FAE33681}" srcOrd="10" destOrd="0" presId="urn:microsoft.com/office/officeart/2005/8/layout/vList3"/>
    <dgm:cxn modelId="{836917CE-CB9A-4FCA-84C0-17E8B9DAD25E}" type="presParOf" srcId="{CB5A7B28-A775-48FB-A030-18D9FAE33681}" destId="{3106EA6E-34D8-4372-8A25-932761E51BA4}" srcOrd="0" destOrd="0" presId="urn:microsoft.com/office/officeart/2005/8/layout/vList3"/>
    <dgm:cxn modelId="{0D7A917C-2D0F-4F98-8261-5A288BF87172}" type="presParOf" srcId="{CB5A7B28-A775-48FB-A030-18D9FAE33681}" destId="{D2283E27-6169-491B-A958-6AFF3616892E}" srcOrd="1" destOrd="0" presId="urn:microsoft.com/office/officeart/2005/8/layout/vList3"/>
    <dgm:cxn modelId="{54DFEDB2-0066-4CBA-A62E-BCE7521E8348}" type="presParOf" srcId="{E993DEA4-E10F-4ED1-9114-90BD6E19C90E}" destId="{D79D79B6-3A80-4C07-8CED-3B612369E489}" srcOrd="11" destOrd="0" presId="urn:microsoft.com/office/officeart/2005/8/layout/vList3"/>
    <dgm:cxn modelId="{460A3C71-611D-40EA-89BE-1B85CE630FD5}" type="presParOf" srcId="{E993DEA4-E10F-4ED1-9114-90BD6E19C90E}" destId="{04FEE23C-03A7-4563-AD80-147BE2971C44}" srcOrd="12" destOrd="0" presId="urn:microsoft.com/office/officeart/2005/8/layout/vList3"/>
    <dgm:cxn modelId="{3748E1C6-B05F-43A5-BAF5-0746FDC271A9}" type="presParOf" srcId="{04FEE23C-03A7-4563-AD80-147BE2971C44}" destId="{A43C8A56-621E-4A3F-BEF2-37C451CA4319}" srcOrd="0" destOrd="0" presId="urn:microsoft.com/office/officeart/2005/8/layout/vList3"/>
    <dgm:cxn modelId="{B2E3351D-DC85-4DCE-BE8F-C24A78205A23}" type="presParOf" srcId="{04FEE23C-03A7-4563-AD80-147BE2971C44}" destId="{1B27D4BA-0512-4E62-9AB6-6D6DC9D059CC}" srcOrd="1" destOrd="0" presId="urn:microsoft.com/office/officeart/2005/8/layout/vList3"/>
    <dgm:cxn modelId="{02FE8D01-606F-467F-90FE-AB4D5B51164F}" type="presParOf" srcId="{E993DEA4-E10F-4ED1-9114-90BD6E19C90E}" destId="{7AFDA863-3B24-4D93-9781-D158ADA5E745}" srcOrd="13" destOrd="0" presId="urn:microsoft.com/office/officeart/2005/8/layout/vList3"/>
    <dgm:cxn modelId="{C41F19AC-750F-485A-8876-F19C3CCBEC2C}" type="presParOf" srcId="{E993DEA4-E10F-4ED1-9114-90BD6E19C90E}" destId="{0B063BF4-A5E8-436B-AC19-74AAE473F206}" srcOrd="14" destOrd="0" presId="urn:microsoft.com/office/officeart/2005/8/layout/vList3"/>
    <dgm:cxn modelId="{7A18B618-478E-4C86-A093-6A0DB5AE0DAE}" type="presParOf" srcId="{0B063BF4-A5E8-436B-AC19-74AAE473F206}" destId="{BA9A51C0-2094-4A49-A4A1-8C069BA4BB8E}" srcOrd="0" destOrd="0" presId="urn:microsoft.com/office/officeart/2005/8/layout/vList3"/>
    <dgm:cxn modelId="{D7D98A58-274B-4AC1-8A51-161EA5B73DFE}" type="presParOf" srcId="{0B063BF4-A5E8-436B-AC19-74AAE473F206}" destId="{C343A4D9-1064-4429-A5FA-82036109C0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D383-3260-4CEE-B823-C5DA76829AF4}">
      <dsp:nvSpPr>
        <dsp:cNvPr id="0" name=""/>
        <dsp:cNvSpPr/>
      </dsp:nvSpPr>
      <dsp:spPr>
        <a:xfrm rot="16200000">
          <a:off x="1678599" y="-1517893"/>
          <a:ext cx="1266457" cy="462365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600" kern="1200" dirty="0">
              <a:cs typeface="Arial" pitchFamily="34" charset="0"/>
            </a:rPr>
            <a:t>הפסקה מוקדמת של מטלות  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600" kern="1200">
              <a:cs typeface="Arial" pitchFamily="34" charset="0"/>
            </a:rPr>
            <a:t>מעבר מפעילות לפעילות</a:t>
          </a:r>
          <a:endParaRPr lang="he-IL" sz="1600" kern="1200" dirty="0">
            <a:cs typeface="Arial" pitchFamily="34" charset="0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600" kern="1200" dirty="0">
              <a:cs typeface="Arial" pitchFamily="34" charset="0"/>
            </a:rPr>
            <a:t>אבדן עניין עקב הסחה</a:t>
          </a:r>
        </a:p>
      </dsp:txBody>
      <dsp:txXfrm rot="5400000">
        <a:off x="61823" y="222529"/>
        <a:ext cx="4561833" cy="1142811"/>
      </dsp:txXfrm>
    </dsp:sp>
    <dsp:sp modelId="{0E31EBC4-0BB6-46D4-BA25-6076891B9A73}">
      <dsp:nvSpPr>
        <dsp:cNvPr id="0" name=""/>
        <dsp:cNvSpPr/>
      </dsp:nvSpPr>
      <dsp:spPr>
        <a:xfrm>
          <a:off x="4623656" y="2398"/>
          <a:ext cx="2600807" cy="158307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b="1" u="sng" kern="1200" dirty="0">
              <a:cs typeface="Arial" pitchFamily="34" charset="0"/>
            </a:rPr>
            <a:t>קשב פגום</a:t>
          </a:r>
          <a:r>
            <a:rPr lang="he-IL" sz="2600" kern="1200" dirty="0">
              <a:cs typeface="Arial" pitchFamily="34" charset="0"/>
            </a:rPr>
            <a:t>  </a:t>
          </a:r>
          <a:endParaRPr lang="en-US" sz="2600" kern="1200" dirty="0"/>
        </a:p>
      </dsp:txBody>
      <dsp:txXfrm>
        <a:off x="4700935" y="79677"/>
        <a:ext cx="2446249" cy="1428513"/>
      </dsp:txXfrm>
    </dsp:sp>
    <dsp:sp modelId="{BC104FFC-F60B-4224-AD6C-EFD5A8B17822}">
      <dsp:nvSpPr>
        <dsp:cNvPr id="0" name=""/>
        <dsp:cNvSpPr/>
      </dsp:nvSpPr>
      <dsp:spPr>
        <a:xfrm rot="16200000">
          <a:off x="1706636" y="81249"/>
          <a:ext cx="1266457" cy="462365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600" kern="1200" dirty="0">
              <a:cs typeface="Arial" pitchFamily="34" charset="0"/>
            </a:rPr>
            <a:t>אי שקט גדול (בולט בעיקר במצבים הדורשים שלווה)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600" kern="1200" dirty="0">
              <a:cs typeface="Arial" pitchFamily="34" charset="0"/>
            </a:rPr>
            <a:t>ריצה, קפיצה, רעש ודברנות (בולט בעיקר בסיטואציה מובנית כמו שיעור הדורשת שליטה עצמית)</a:t>
          </a:r>
        </a:p>
      </dsp:txBody>
      <dsp:txXfrm rot="5400000">
        <a:off x="89860" y="1821672"/>
        <a:ext cx="4561833" cy="1142811"/>
      </dsp:txXfrm>
    </dsp:sp>
    <dsp:sp modelId="{8F3B8371-3030-4F1B-8F3D-08CC990A41CF}">
      <dsp:nvSpPr>
        <dsp:cNvPr id="0" name=""/>
        <dsp:cNvSpPr/>
      </dsp:nvSpPr>
      <dsp:spPr>
        <a:xfrm>
          <a:off x="4623656" y="1664624"/>
          <a:ext cx="2600807" cy="158307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b="1" u="sng" kern="1200" dirty="0">
              <a:cs typeface="Arial" pitchFamily="34" charset="0"/>
            </a:rPr>
            <a:t>פעילות יתר</a:t>
          </a:r>
          <a:r>
            <a:rPr lang="he-IL" sz="2600" kern="1200" dirty="0">
              <a:cs typeface="Arial" pitchFamily="34" charset="0"/>
            </a:rPr>
            <a:t> </a:t>
          </a:r>
          <a:endParaRPr lang="en-US" sz="2600" kern="1200" dirty="0"/>
        </a:p>
      </dsp:txBody>
      <dsp:txXfrm>
        <a:off x="4700935" y="1741903"/>
        <a:ext cx="2446249" cy="1428513"/>
      </dsp:txXfrm>
    </dsp:sp>
    <dsp:sp modelId="{583F3733-7602-47C4-8ED7-FF8383C085D0}">
      <dsp:nvSpPr>
        <dsp:cNvPr id="0" name=""/>
        <dsp:cNvSpPr/>
      </dsp:nvSpPr>
      <dsp:spPr>
        <a:xfrm rot="16200000">
          <a:off x="1678599" y="1806556"/>
          <a:ext cx="1266457" cy="462365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600" kern="1200" dirty="0">
              <a:cs typeface="Arial" pitchFamily="34" charset="0"/>
            </a:rPr>
            <a:t>חוסר זהירות במצבים מסוכנים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600" kern="1200" dirty="0">
              <a:cs typeface="Arial" pitchFamily="34" charset="0"/>
            </a:rPr>
            <a:t>הפרה אימפולסיבית של חוקים וכללים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600" kern="1200" dirty="0">
              <a:cs typeface="Arial" pitchFamily="34" charset="0"/>
            </a:rPr>
            <a:t>חוסר עכבות ביחסים חברתיים</a:t>
          </a:r>
          <a:endParaRPr lang="en-US" sz="1600" kern="1200" dirty="0">
            <a:cs typeface="Arial" pitchFamily="34" charset="0"/>
          </a:endParaRPr>
        </a:p>
      </dsp:txBody>
      <dsp:txXfrm rot="5400000">
        <a:off x="61823" y="3546979"/>
        <a:ext cx="4561833" cy="1142811"/>
      </dsp:txXfrm>
    </dsp:sp>
    <dsp:sp modelId="{3AEBFD1A-DE57-4B8C-8726-EB199A3563CD}">
      <dsp:nvSpPr>
        <dsp:cNvPr id="0" name=""/>
        <dsp:cNvSpPr/>
      </dsp:nvSpPr>
      <dsp:spPr>
        <a:xfrm>
          <a:off x="4623656" y="3326849"/>
          <a:ext cx="2600807" cy="158307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u="sng" kern="1200" dirty="0">
            <a:cs typeface="Arial" pitchFamily="34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b="1" u="sng" kern="1200" dirty="0">
              <a:cs typeface="Arial" pitchFamily="34" charset="0"/>
            </a:rPr>
            <a:t>אימפולסיביות</a:t>
          </a:r>
          <a:endParaRPr lang="he-IL" sz="2600" kern="1200" dirty="0">
            <a:cs typeface="Arial" pitchFamily="34" charset="0"/>
          </a:endParaRPr>
        </a:p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4700935" y="3404128"/>
        <a:ext cx="2446249" cy="142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7AB06-35A7-4EDE-A6D3-2F7EE025224D}">
      <dsp:nvSpPr>
        <dsp:cNvPr id="0" name=""/>
        <dsp:cNvSpPr/>
      </dsp:nvSpPr>
      <dsp:spPr>
        <a:xfrm>
          <a:off x="1791396" y="2398"/>
          <a:ext cx="3834030" cy="9585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6/9 קריטריונים לחוסר קשב</a:t>
          </a:r>
          <a:endParaRPr lang="en-US" sz="2400" kern="1200" dirty="0"/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לפחות ב-2 סביבות תפקודיות</a:t>
          </a:r>
          <a:endParaRPr lang="en-US" sz="1600" kern="1200" dirty="0"/>
        </a:p>
      </dsp:txBody>
      <dsp:txXfrm>
        <a:off x="1819470" y="30472"/>
        <a:ext cx="3777882" cy="902359"/>
      </dsp:txXfrm>
    </dsp:sp>
    <dsp:sp modelId="{57AF869C-1C9D-4718-BC67-0AECC82A77CC}">
      <dsp:nvSpPr>
        <dsp:cNvPr id="0" name=""/>
        <dsp:cNvSpPr/>
      </dsp:nvSpPr>
      <dsp:spPr>
        <a:xfrm rot="5400000">
          <a:off x="3528691" y="984869"/>
          <a:ext cx="359440" cy="43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579013" y="1020813"/>
        <a:ext cx="258796" cy="251608"/>
      </dsp:txXfrm>
    </dsp:sp>
    <dsp:sp modelId="{F1A6D353-12C3-43AB-81A9-4F3951A5DE6C}">
      <dsp:nvSpPr>
        <dsp:cNvPr id="0" name=""/>
        <dsp:cNvSpPr/>
      </dsp:nvSpPr>
      <dsp:spPr>
        <a:xfrm>
          <a:off x="1470162" y="1440160"/>
          <a:ext cx="4476498" cy="1471711"/>
        </a:xfrm>
        <a:prstGeom prst="roundRect">
          <a:avLst>
            <a:gd name="adj" fmla="val 10000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kern="1200" dirty="0"/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6/9 קריטריונים לאימפולסיביות והיפראקטיביות</a:t>
          </a:r>
          <a:endParaRPr lang="en-US" sz="2400" kern="1200" dirty="0"/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לפחות ב-2 סביבות תפקודיות</a:t>
          </a:r>
          <a:endParaRPr lang="en-US" sz="1600" kern="1200" dirty="0"/>
        </a:p>
      </dsp:txBody>
      <dsp:txXfrm>
        <a:off x="1513267" y="1483265"/>
        <a:ext cx="4390288" cy="1385501"/>
      </dsp:txXfrm>
    </dsp:sp>
    <dsp:sp modelId="{CBE1B00C-4DF9-4FEB-843C-1CA94876409E}">
      <dsp:nvSpPr>
        <dsp:cNvPr id="0" name=""/>
        <dsp:cNvSpPr/>
      </dsp:nvSpPr>
      <dsp:spPr>
        <a:xfrm rot="5400000">
          <a:off x="3528691" y="2935834"/>
          <a:ext cx="359440" cy="431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579013" y="2971778"/>
        <a:ext cx="258796" cy="251608"/>
      </dsp:txXfrm>
    </dsp:sp>
    <dsp:sp modelId="{CBEDD653-474A-4CAB-BFFB-945EDFB05C37}">
      <dsp:nvSpPr>
        <dsp:cNvPr id="0" name=""/>
        <dsp:cNvSpPr/>
      </dsp:nvSpPr>
      <dsp:spPr>
        <a:xfrm>
          <a:off x="1791396" y="3391125"/>
          <a:ext cx="3834030" cy="958507"/>
        </a:xfrm>
        <a:prstGeom prst="roundRect">
          <a:avLst>
            <a:gd name="adj" fmla="val 10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הופעת הסימפטומים לפני גיל </a:t>
          </a:r>
          <a:r>
            <a:rPr lang="en-US" sz="2600" kern="1200" dirty="0"/>
            <a:t>12</a:t>
          </a:r>
        </a:p>
      </dsp:txBody>
      <dsp:txXfrm>
        <a:off x="1819470" y="3419199"/>
        <a:ext cx="3777882" cy="902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8195E-6D9F-4F07-96C1-E4741379FF83}">
      <dsp:nvSpPr>
        <dsp:cNvPr id="0" name=""/>
        <dsp:cNvSpPr/>
      </dsp:nvSpPr>
      <dsp:spPr>
        <a:xfrm>
          <a:off x="3229004" y="642941"/>
          <a:ext cx="4500594" cy="4500594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EC25B3-044A-48BF-9243-1A424F4169A3}">
      <dsp:nvSpPr>
        <dsp:cNvPr id="0" name=""/>
        <dsp:cNvSpPr/>
      </dsp:nvSpPr>
      <dsp:spPr>
        <a:xfrm>
          <a:off x="228608" y="642941"/>
          <a:ext cx="5250693" cy="45005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/>
            <a:t>תחילה</a:t>
          </a:r>
          <a:endParaRPr lang="en-US" sz="1800" kern="1200"/>
        </a:p>
      </dsp:txBody>
      <dsp:txXfrm>
        <a:off x="2853955" y="642941"/>
        <a:ext cx="2625346" cy="1350181"/>
      </dsp:txXfrm>
    </dsp:sp>
    <dsp:sp modelId="{DBBB16FA-70A8-4CD3-9EC3-44B068128DF9}">
      <dsp:nvSpPr>
        <dsp:cNvPr id="0" name=""/>
        <dsp:cNvSpPr/>
      </dsp:nvSpPr>
      <dsp:spPr>
        <a:xfrm>
          <a:off x="4016610" y="1993123"/>
          <a:ext cx="2925383" cy="2925383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3">
                <a:hueOff val="-808782"/>
                <a:satOff val="20694"/>
                <a:lumOff val="784"/>
                <a:alphaOff val="0"/>
                <a:tint val="92000"/>
                <a:satMod val="170000"/>
              </a:schemeClr>
            </a:gs>
            <a:gs pos="15000">
              <a:schemeClr val="accent3">
                <a:hueOff val="-808782"/>
                <a:satOff val="20694"/>
                <a:lumOff val="784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08782"/>
                <a:satOff val="20694"/>
                <a:lumOff val="784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08782"/>
                <a:satOff val="20694"/>
                <a:lumOff val="78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08782"/>
                <a:satOff val="20694"/>
                <a:lumOff val="78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808782"/>
              <a:satOff val="20694"/>
              <a:lumOff val="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5650B3-F922-4AA9-B5AF-79BB20D47387}">
      <dsp:nvSpPr>
        <dsp:cNvPr id="0" name=""/>
        <dsp:cNvSpPr/>
      </dsp:nvSpPr>
      <dsp:spPr>
        <a:xfrm>
          <a:off x="228608" y="1993123"/>
          <a:ext cx="5250693" cy="29253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808782"/>
              <a:satOff val="20694"/>
              <a:lumOff val="78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שנית</a:t>
          </a:r>
          <a:endParaRPr lang="en-US" sz="2000" kern="1200"/>
        </a:p>
      </dsp:txBody>
      <dsp:txXfrm>
        <a:off x="2853955" y="1993123"/>
        <a:ext cx="2625346" cy="1350176"/>
      </dsp:txXfrm>
    </dsp:sp>
    <dsp:sp modelId="{F6736E10-628D-4859-8142-E96486092283}">
      <dsp:nvSpPr>
        <dsp:cNvPr id="0" name=""/>
        <dsp:cNvSpPr/>
      </dsp:nvSpPr>
      <dsp:spPr>
        <a:xfrm>
          <a:off x="4804213" y="3276398"/>
          <a:ext cx="1350176" cy="1407559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tint val="92000"/>
                <a:satMod val="170000"/>
              </a:schemeClr>
            </a:gs>
            <a:gs pos="15000">
              <a:schemeClr val="accent3">
                <a:hueOff val="-1617565"/>
                <a:satOff val="41387"/>
                <a:lumOff val="1568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17565"/>
                <a:satOff val="41387"/>
                <a:lumOff val="1568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17565"/>
                <a:satOff val="41387"/>
                <a:lumOff val="156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1617565"/>
              <a:satOff val="41387"/>
              <a:lumOff val="15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B9C76C-2A45-49FC-B76F-320253B594DB}">
      <dsp:nvSpPr>
        <dsp:cNvPr id="0" name=""/>
        <dsp:cNvSpPr/>
      </dsp:nvSpPr>
      <dsp:spPr>
        <a:xfrm>
          <a:off x="218474" y="3335860"/>
          <a:ext cx="5250693" cy="1312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617565"/>
              <a:satOff val="41387"/>
              <a:lumOff val="156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ולבסוף</a:t>
          </a:r>
          <a:endParaRPr lang="en-US" sz="2000" kern="1200"/>
        </a:p>
      </dsp:txBody>
      <dsp:txXfrm>
        <a:off x="2843821" y="3335860"/>
        <a:ext cx="2625346" cy="1312344"/>
      </dsp:txXfrm>
    </dsp:sp>
    <dsp:sp modelId="{638B55C5-B5BB-4FE2-9AA3-8BC32AB2EBFD}">
      <dsp:nvSpPr>
        <dsp:cNvPr id="0" name=""/>
        <dsp:cNvSpPr/>
      </dsp:nvSpPr>
      <dsp:spPr>
        <a:xfrm>
          <a:off x="1047375" y="642955"/>
          <a:ext cx="2625346" cy="135018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600" b="1" kern="1200" dirty="0"/>
            <a:t>הפרעת הקשב והריכוז </a:t>
          </a:r>
          <a:r>
            <a:rPr lang="he-IL" sz="1600" kern="1200" dirty="0"/>
            <a:t>משפיעה ומקשה על הילד לימודית וחברתית במסגרת החינוכית .</a:t>
          </a:r>
          <a:endParaRPr lang="en-US" sz="1600" kern="1200" dirty="0"/>
        </a:p>
      </dsp:txBody>
      <dsp:txXfrm>
        <a:off x="1047375" y="642955"/>
        <a:ext cx="2625346" cy="1350181"/>
      </dsp:txXfrm>
    </dsp:sp>
    <dsp:sp modelId="{8B4A1B7C-66C2-4E52-8527-AEF007ABF705}">
      <dsp:nvSpPr>
        <dsp:cNvPr id="0" name=""/>
        <dsp:cNvSpPr/>
      </dsp:nvSpPr>
      <dsp:spPr>
        <a:xfrm>
          <a:off x="698020" y="2024663"/>
          <a:ext cx="3081474" cy="135017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b="1" kern="1200" dirty="0"/>
            <a:t>נוצר קושי ביכולתו של התלמיד להשיג הישגים</a:t>
          </a:r>
          <a:r>
            <a:rPr lang="he-IL" sz="1400" kern="1200" dirty="0"/>
            <a:t>. הוא לא מצליח להיות התלמיד הטוב שהוא מסוגל להיות. הוא יודע בתוך תוכו שהוא יכול יותר אבל קורים דברים שהוא לא מצליח לתאר שמכשילים אותו בדרך.</a:t>
          </a:r>
          <a:endParaRPr lang="en-US" sz="1400" kern="1200" dirty="0"/>
        </a:p>
      </dsp:txBody>
      <dsp:txXfrm>
        <a:off x="698020" y="2024663"/>
        <a:ext cx="3081474" cy="1350176"/>
      </dsp:txXfrm>
    </dsp:sp>
    <dsp:sp modelId="{6B550222-CE9E-4657-8D85-9655FFA91392}">
      <dsp:nvSpPr>
        <dsp:cNvPr id="0" name=""/>
        <dsp:cNvSpPr/>
      </dsp:nvSpPr>
      <dsp:spPr>
        <a:xfrm>
          <a:off x="226258" y="3262991"/>
          <a:ext cx="3539780" cy="151082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kern="1200" dirty="0"/>
            <a:t>לאורך הזמן, ההישגים שמאכזבים את הילד, שהרי כל ילד רוצה להיות טוב ולהצליח, יחד עם התחושה שאכזב את מוריו, חבריו ומשפחתו, </a:t>
          </a:r>
          <a:r>
            <a:rPr lang="he-IL" sz="1200" b="1" kern="1200" dirty="0"/>
            <a:t>גורמים לפגיעה בדימוי העצמי</a:t>
          </a:r>
          <a:r>
            <a:rPr lang="he-IL" sz="1200" kern="1200" dirty="0"/>
            <a:t>- </a:t>
          </a:r>
          <a:r>
            <a:rPr lang="he-IL" sz="1600" kern="1200" dirty="0"/>
            <a:t>הילד כבר אינו מאמין שביכולתו להשיג הישגים טובים יותר, וחש שהוא פחות טוב מחבריו. הוא מסתכל על עצמו כמוכשר פחות.</a:t>
          </a:r>
          <a:endParaRPr lang="en-US" sz="1200" kern="1200" dirty="0"/>
        </a:p>
      </dsp:txBody>
      <dsp:txXfrm>
        <a:off x="226258" y="3262991"/>
        <a:ext cx="3539780" cy="1510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D83E0-86C5-43A0-96C6-F336AF188D92}">
      <dsp:nvSpPr>
        <dsp:cNvPr id="0" name=""/>
        <dsp:cNvSpPr/>
      </dsp:nvSpPr>
      <dsp:spPr>
        <a:xfrm rot="10800000">
          <a:off x="1502019" y="1636"/>
          <a:ext cx="5411041" cy="55635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Ten-Roman" charset="0"/>
            </a:rPr>
            <a:t>drop</a:t>
          </a:r>
          <a:r>
            <a:rPr lang="he-IL" sz="1800" kern="1200">
              <a:latin typeface="TimesTen-Roman" charset="0"/>
            </a:rPr>
            <a:t> </a:t>
          </a:r>
          <a:r>
            <a:rPr lang="en-US" sz="1800" kern="1200">
              <a:latin typeface="TimesTen-Roman" charset="0"/>
            </a:rPr>
            <a:t>out of school</a:t>
          </a:r>
          <a:r>
            <a:rPr lang="he-IL" sz="1800" kern="1200">
              <a:latin typeface="TimesTen-Roman" charset="0"/>
            </a:rPr>
            <a:t>)</a:t>
          </a:r>
          <a:r>
            <a:rPr lang="en-US" sz="1800" kern="1200">
              <a:latin typeface="TimesTen-Roman" charset="0"/>
            </a:rPr>
            <a:t>32–40%)</a:t>
          </a:r>
          <a:endParaRPr lang="he-IL" sz="1800" kern="1200" dirty="0">
            <a:latin typeface="TimesTen-Roman" charset="0"/>
          </a:endParaRPr>
        </a:p>
      </dsp:txBody>
      <dsp:txXfrm rot="10800000">
        <a:off x="1641107" y="1636"/>
        <a:ext cx="5271953" cy="556352"/>
      </dsp:txXfrm>
    </dsp:sp>
    <dsp:sp modelId="{E3E963CF-CF00-4FE9-8456-18B63182CCBC}">
      <dsp:nvSpPr>
        <dsp:cNvPr id="0" name=""/>
        <dsp:cNvSpPr/>
      </dsp:nvSpPr>
      <dsp:spPr>
        <a:xfrm>
          <a:off x="1223843" y="1636"/>
          <a:ext cx="556352" cy="55635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C46A0-728A-48A7-9726-EB858DD6C924}">
      <dsp:nvSpPr>
        <dsp:cNvPr id="0" name=""/>
        <dsp:cNvSpPr/>
      </dsp:nvSpPr>
      <dsp:spPr>
        <a:xfrm rot="10800000">
          <a:off x="1502019" y="724064"/>
          <a:ext cx="5411041" cy="556352"/>
        </a:xfrm>
        <a:prstGeom prst="homePlate">
          <a:avLst/>
        </a:prstGeom>
        <a:solidFill>
          <a:schemeClr val="accent4">
            <a:hueOff val="1069283"/>
            <a:satOff val="-5912"/>
            <a:lumOff val="-5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Ten-Roman" charset="0"/>
            </a:rPr>
            <a:t>rarely complete college(5–10%)  </a:t>
          </a:r>
          <a:endParaRPr lang="he-IL" sz="1800" kern="1200" dirty="0">
            <a:latin typeface="TimesTen-Roman" charset="0"/>
          </a:endParaRPr>
        </a:p>
      </dsp:txBody>
      <dsp:txXfrm rot="10800000">
        <a:off x="1641107" y="724064"/>
        <a:ext cx="5271953" cy="556352"/>
      </dsp:txXfrm>
    </dsp:sp>
    <dsp:sp modelId="{46A38ACE-FC7F-44BA-BB33-FE5AEEDDF813}">
      <dsp:nvSpPr>
        <dsp:cNvPr id="0" name=""/>
        <dsp:cNvSpPr/>
      </dsp:nvSpPr>
      <dsp:spPr>
        <a:xfrm>
          <a:off x="1223843" y="724064"/>
          <a:ext cx="556352" cy="556352"/>
        </a:xfrm>
        <a:prstGeom prst="ellipse">
          <a:avLst/>
        </a:prstGeom>
        <a:solidFill>
          <a:schemeClr val="accent4">
            <a:tint val="50000"/>
            <a:hueOff val="1097439"/>
            <a:satOff val="-5294"/>
            <a:lumOff val="-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64A96-1937-4A53-987A-967DDF1BE425}">
      <dsp:nvSpPr>
        <dsp:cNvPr id="0" name=""/>
        <dsp:cNvSpPr/>
      </dsp:nvSpPr>
      <dsp:spPr>
        <a:xfrm rot="10800000">
          <a:off x="1502019" y="1446493"/>
          <a:ext cx="5411041" cy="556352"/>
        </a:xfrm>
        <a:prstGeom prst="homePlate">
          <a:avLst/>
        </a:prstGeom>
        <a:solidFill>
          <a:schemeClr val="accent4">
            <a:hueOff val="2138565"/>
            <a:satOff val="-11825"/>
            <a:lumOff val="-10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Ten-Roman" charset="0"/>
            </a:rPr>
            <a:t>have few or no friends (50–70%)</a:t>
          </a:r>
          <a:r>
            <a:rPr lang="he-IL" sz="1800" kern="1200">
              <a:latin typeface="TimesTen-Roman" charset="0"/>
            </a:rPr>
            <a:t>.</a:t>
          </a:r>
          <a:r>
            <a:rPr lang="en-US" sz="1800" kern="1200">
              <a:latin typeface="TimesTen-Roman" charset="0"/>
            </a:rPr>
            <a:t>  </a:t>
          </a:r>
          <a:endParaRPr lang="he-IL" sz="1800" kern="1200" dirty="0">
            <a:latin typeface="TimesTen-Roman" charset="0"/>
          </a:endParaRPr>
        </a:p>
      </dsp:txBody>
      <dsp:txXfrm rot="10800000">
        <a:off x="1641107" y="1446493"/>
        <a:ext cx="5271953" cy="556352"/>
      </dsp:txXfrm>
    </dsp:sp>
    <dsp:sp modelId="{466B46A9-D85D-454D-9B66-215D845DA3BE}">
      <dsp:nvSpPr>
        <dsp:cNvPr id="0" name=""/>
        <dsp:cNvSpPr/>
      </dsp:nvSpPr>
      <dsp:spPr>
        <a:xfrm>
          <a:off x="1223843" y="1446493"/>
          <a:ext cx="556352" cy="556352"/>
        </a:xfrm>
        <a:prstGeom prst="ellipse">
          <a:avLst/>
        </a:prstGeom>
        <a:solidFill>
          <a:schemeClr val="accent4">
            <a:tint val="50000"/>
            <a:hueOff val="2194879"/>
            <a:satOff val="-10588"/>
            <a:lumOff val="-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E9E95-2511-470F-8C94-307DAC255EBC}">
      <dsp:nvSpPr>
        <dsp:cNvPr id="0" name=""/>
        <dsp:cNvSpPr/>
      </dsp:nvSpPr>
      <dsp:spPr>
        <a:xfrm rot="10800000">
          <a:off x="1502019" y="2168921"/>
          <a:ext cx="5411041" cy="556352"/>
        </a:xfrm>
        <a:prstGeom prst="homePlate">
          <a:avLst/>
        </a:prstGeom>
        <a:solidFill>
          <a:schemeClr val="accent4">
            <a:hueOff val="3207848"/>
            <a:satOff val="-17737"/>
            <a:lumOff val="-15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Ten-Roman" charset="0"/>
            </a:rPr>
            <a:t>Under</a:t>
          </a:r>
          <a:r>
            <a:rPr lang="he-IL" sz="1800" kern="1200">
              <a:latin typeface="TimesTen-Roman" charset="0"/>
            </a:rPr>
            <a:t> </a:t>
          </a:r>
          <a:r>
            <a:rPr lang="en-US" sz="1800" kern="1200">
              <a:latin typeface="TimesTen-Roman" charset="0"/>
            </a:rPr>
            <a:t>perform</a:t>
          </a:r>
          <a:r>
            <a:rPr lang="he-IL" sz="1800" kern="1200">
              <a:latin typeface="TimesTen-Roman" charset="0"/>
            </a:rPr>
            <a:t> </a:t>
          </a:r>
          <a:r>
            <a:rPr lang="en-US" sz="1800" kern="1200">
              <a:latin typeface="TimesTen-Roman" charset="0"/>
            </a:rPr>
            <a:t>at work (70–80%) </a:t>
          </a:r>
          <a:endParaRPr lang="he-IL" sz="1800" kern="1200" dirty="0">
            <a:latin typeface="TimesTen-Roman" charset="0"/>
          </a:endParaRPr>
        </a:p>
      </dsp:txBody>
      <dsp:txXfrm rot="10800000">
        <a:off x="1641107" y="2168921"/>
        <a:ext cx="5271953" cy="556352"/>
      </dsp:txXfrm>
    </dsp:sp>
    <dsp:sp modelId="{A210693A-A19C-42DC-9F85-52367755F1D8}">
      <dsp:nvSpPr>
        <dsp:cNvPr id="0" name=""/>
        <dsp:cNvSpPr/>
      </dsp:nvSpPr>
      <dsp:spPr>
        <a:xfrm>
          <a:off x="1223843" y="2168921"/>
          <a:ext cx="556352" cy="556352"/>
        </a:xfrm>
        <a:prstGeom prst="ellipse">
          <a:avLst/>
        </a:prstGeom>
        <a:solidFill>
          <a:schemeClr val="accent4">
            <a:tint val="50000"/>
            <a:hueOff val="3292318"/>
            <a:satOff val="-15882"/>
            <a:lumOff val="-1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E47D2-449D-4044-A3F8-E0A8A0134801}">
      <dsp:nvSpPr>
        <dsp:cNvPr id="0" name=""/>
        <dsp:cNvSpPr/>
      </dsp:nvSpPr>
      <dsp:spPr>
        <a:xfrm rot="10800000">
          <a:off x="1502019" y="2891349"/>
          <a:ext cx="5411041" cy="556352"/>
        </a:xfrm>
        <a:prstGeom prst="homePlate">
          <a:avLst/>
        </a:prstGeom>
        <a:solidFill>
          <a:schemeClr val="accent4">
            <a:hueOff val="4277131"/>
            <a:satOff val="-23650"/>
            <a:lumOff val="-20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Ten-Roman" charset="0"/>
            </a:rPr>
            <a:t>engage in antisocial</a:t>
          </a:r>
          <a:r>
            <a:rPr lang="he-IL" sz="1800" kern="1200">
              <a:latin typeface="TimesTen-Roman" charset="0"/>
            </a:rPr>
            <a:t> </a:t>
          </a:r>
          <a:r>
            <a:rPr lang="en-US" sz="1800" kern="1200">
              <a:latin typeface="TimesTen-Roman" charset="0"/>
            </a:rPr>
            <a:t>activities (40–50%)  </a:t>
          </a:r>
          <a:endParaRPr lang="en-US" sz="1800" kern="1200" dirty="0">
            <a:latin typeface="TimesTen-Roman" charset="0"/>
          </a:endParaRPr>
        </a:p>
      </dsp:txBody>
      <dsp:txXfrm rot="10800000">
        <a:off x="1641107" y="2891349"/>
        <a:ext cx="5271953" cy="556352"/>
      </dsp:txXfrm>
    </dsp:sp>
    <dsp:sp modelId="{25B4AC27-A86D-479E-9C14-521E4C5E4B67}">
      <dsp:nvSpPr>
        <dsp:cNvPr id="0" name=""/>
        <dsp:cNvSpPr/>
      </dsp:nvSpPr>
      <dsp:spPr>
        <a:xfrm>
          <a:off x="1223843" y="2891349"/>
          <a:ext cx="556352" cy="556352"/>
        </a:xfrm>
        <a:prstGeom prst="ellipse">
          <a:avLst/>
        </a:prstGeom>
        <a:solidFill>
          <a:schemeClr val="accent4">
            <a:tint val="50000"/>
            <a:hueOff val="4389758"/>
            <a:satOff val="-21176"/>
            <a:lumOff val="-1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83E27-6169-491B-A958-6AFF3616892E}">
      <dsp:nvSpPr>
        <dsp:cNvPr id="0" name=""/>
        <dsp:cNvSpPr/>
      </dsp:nvSpPr>
      <dsp:spPr>
        <a:xfrm rot="10800000">
          <a:off x="1502019" y="3613778"/>
          <a:ext cx="5411041" cy="556352"/>
        </a:xfrm>
        <a:prstGeom prst="homePlate">
          <a:avLst/>
        </a:prstGeom>
        <a:solidFill>
          <a:schemeClr val="accent4">
            <a:hueOff val="5346414"/>
            <a:satOff val="-29562"/>
            <a:lumOff val="-25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Ten-Roman" charset="0"/>
            </a:rPr>
            <a:t>more likely to experience</a:t>
          </a:r>
          <a:r>
            <a:rPr lang="he-IL" sz="1800" kern="1200">
              <a:latin typeface="TimesTen-Roman" charset="0"/>
            </a:rPr>
            <a:t> </a:t>
          </a:r>
          <a:r>
            <a:rPr lang="en-US" sz="1800" kern="1200">
              <a:latin typeface="TimesTen-Roman" charset="0"/>
            </a:rPr>
            <a:t>teen pregnancy (40%)</a:t>
          </a:r>
          <a:endParaRPr lang="he-IL" sz="1800" kern="1200" dirty="0">
            <a:latin typeface="TimesTen-Roman" charset="0"/>
          </a:endParaRPr>
        </a:p>
      </dsp:txBody>
      <dsp:txXfrm rot="10800000">
        <a:off x="1641107" y="3613778"/>
        <a:ext cx="5271953" cy="556352"/>
      </dsp:txXfrm>
    </dsp:sp>
    <dsp:sp modelId="{3106EA6E-34D8-4372-8A25-932761E51BA4}">
      <dsp:nvSpPr>
        <dsp:cNvPr id="0" name=""/>
        <dsp:cNvSpPr/>
      </dsp:nvSpPr>
      <dsp:spPr>
        <a:xfrm>
          <a:off x="1223843" y="3613778"/>
          <a:ext cx="556352" cy="556352"/>
        </a:xfrm>
        <a:prstGeom prst="ellipse">
          <a:avLst/>
        </a:prstGeom>
        <a:solidFill>
          <a:schemeClr val="accent4">
            <a:tint val="50000"/>
            <a:hueOff val="5487197"/>
            <a:satOff val="-26470"/>
            <a:lumOff val="-1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7D4BA-0512-4E62-9AB6-6D6DC9D059CC}">
      <dsp:nvSpPr>
        <dsp:cNvPr id="0" name=""/>
        <dsp:cNvSpPr/>
      </dsp:nvSpPr>
      <dsp:spPr>
        <a:xfrm rot="10800000">
          <a:off x="1502019" y="4336206"/>
          <a:ext cx="5411041" cy="556352"/>
        </a:xfrm>
        <a:prstGeom prst="homePlate">
          <a:avLst/>
        </a:prstGeom>
        <a:solidFill>
          <a:schemeClr val="accent4">
            <a:hueOff val="6415696"/>
            <a:satOff val="-35475"/>
            <a:lumOff val="-30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Ten-Roman" charset="0"/>
            </a:rPr>
            <a:t>sexually transmitted diseases</a:t>
          </a:r>
          <a:r>
            <a:rPr lang="he-IL" sz="1800" kern="1200">
              <a:latin typeface="TimesTen-Roman" charset="0"/>
            </a:rPr>
            <a:t> </a:t>
          </a:r>
          <a:r>
            <a:rPr lang="en-US" sz="1800" kern="1200">
              <a:latin typeface="TimesTen-Roman" charset="0"/>
            </a:rPr>
            <a:t>(16%)</a:t>
          </a:r>
          <a:endParaRPr lang="he-IL" sz="1800" kern="1200" dirty="0">
            <a:latin typeface="TimesTen-Roman" charset="0"/>
          </a:endParaRPr>
        </a:p>
      </dsp:txBody>
      <dsp:txXfrm rot="10800000">
        <a:off x="1641107" y="4336206"/>
        <a:ext cx="5271953" cy="556352"/>
      </dsp:txXfrm>
    </dsp:sp>
    <dsp:sp modelId="{A43C8A56-621E-4A3F-BEF2-37C451CA4319}">
      <dsp:nvSpPr>
        <dsp:cNvPr id="0" name=""/>
        <dsp:cNvSpPr/>
      </dsp:nvSpPr>
      <dsp:spPr>
        <a:xfrm>
          <a:off x="1223843" y="4336206"/>
          <a:ext cx="556352" cy="556352"/>
        </a:xfrm>
        <a:prstGeom prst="ellipse">
          <a:avLst/>
        </a:prstGeom>
        <a:solidFill>
          <a:schemeClr val="accent4">
            <a:tint val="50000"/>
            <a:hueOff val="6584636"/>
            <a:satOff val="-31764"/>
            <a:lumOff val="-2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3A4D9-1064-4429-A5FA-82036109C0EC}">
      <dsp:nvSpPr>
        <dsp:cNvPr id="0" name=""/>
        <dsp:cNvSpPr/>
      </dsp:nvSpPr>
      <dsp:spPr>
        <a:xfrm rot="10800000">
          <a:off x="1502019" y="5058634"/>
          <a:ext cx="5411041" cy="556352"/>
        </a:xfrm>
        <a:prstGeom prst="homePlate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Ten-Roman" charset="0"/>
            </a:rPr>
            <a:t>experience depression (20–30%) and</a:t>
          </a:r>
          <a:r>
            <a:rPr lang="he-IL" sz="1800" kern="1200" dirty="0">
              <a:latin typeface="TimesTen-Roman" charset="0"/>
            </a:rPr>
            <a:t> </a:t>
          </a:r>
          <a:r>
            <a:rPr lang="en-US" sz="1800" kern="1200" dirty="0">
              <a:latin typeface="TimesTen-Roman" charset="0"/>
            </a:rPr>
            <a:t>personality disorders (18–25%)</a:t>
          </a:r>
        </a:p>
      </dsp:txBody>
      <dsp:txXfrm rot="10800000">
        <a:off x="1641107" y="5058634"/>
        <a:ext cx="5271953" cy="556352"/>
      </dsp:txXfrm>
    </dsp:sp>
    <dsp:sp modelId="{BA9A51C0-2094-4A49-A4A1-8C069BA4BB8E}">
      <dsp:nvSpPr>
        <dsp:cNvPr id="0" name=""/>
        <dsp:cNvSpPr/>
      </dsp:nvSpPr>
      <dsp:spPr>
        <a:xfrm>
          <a:off x="1223843" y="5058634"/>
          <a:ext cx="556352" cy="556352"/>
        </a:xfrm>
        <a:prstGeom prst="ellipse">
          <a:avLst/>
        </a:prstGeom>
        <a:solidFill>
          <a:schemeClr val="accent4">
            <a:tint val="50000"/>
            <a:hueOff val="7682076"/>
            <a:satOff val="-37058"/>
            <a:lumOff val="-24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E2A7E299-BD25-41E8-B10D-58176FFCD564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7888"/>
            <a:ext cx="49276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C207DD8-5AED-4102-B384-A2D41406C84B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A231-B3A6-4F30-BB87-6765EE88E216}" type="slidenum">
              <a:rPr lang="he-IL" altLang="en-US" smtClean="0"/>
              <a:pPr/>
              <a:t>10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576263"/>
            <a:ext cx="5287962" cy="3965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6" tIns="45717" rIns="91436" bIns="45717"/>
          <a:lstStyle/>
          <a:p>
            <a:pPr marL="119063" indent="-119063">
              <a:buFontTx/>
              <a:buChar char="•"/>
            </a:pPr>
            <a:r>
              <a:rPr lang="en-US"/>
              <a:t>Academic failures and poor socialization occur frequently in young children with ADHD</a:t>
            </a:r>
          </a:p>
          <a:p>
            <a:pPr marL="119063" indent="-119063">
              <a:buFontTx/>
              <a:buChar char="•"/>
            </a:pPr>
            <a:r>
              <a:rPr lang="en-US"/>
              <a:t>Poor judgment and inattention in adolescents and adults result in increasing incidence of legal difficulties, substance abuse, injuries, motor vehicle accidents, and occupational difficulties in patients with the disorder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44809-29CB-4E79-9275-C2D5B93EA675}" type="slidenum">
              <a:rPr lang="he-IL" altLang="en-US" smtClean="0"/>
              <a:pPr/>
              <a:t>23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/>
              <a:t>Given the high rate of comorbidity with ADHD, a differential diagnosis must exclude coexisting conditions that are symptomatically distinct (e.g. conduct disorder, learning disability, oppositional defiant disorder, Tourette’s disorder, and speech or language disability)</a:t>
            </a:r>
            <a:r>
              <a:rPr lang="en-GB" baseline="30000"/>
              <a:t>1</a:t>
            </a:r>
            <a:r>
              <a:rPr lang="en-GB"/>
              <a:t> and require distinct management.</a:t>
            </a:r>
          </a:p>
          <a:p>
            <a:pPr algn="ctr">
              <a:lnSpc>
                <a:spcPct val="95000"/>
              </a:lnSpc>
            </a:pPr>
            <a:endParaRPr lang="en-GB"/>
          </a:p>
          <a:p>
            <a:pPr>
              <a:lnSpc>
                <a:spcPct val="95000"/>
              </a:lnSpc>
            </a:pPr>
            <a:r>
              <a:rPr lang="en-GB" sz="1000"/>
              <a:t>1. Zametkin AJ, Ernst M. Problems in the management of attention-deficit hyperactivity disorder. N Engl J Med 1999; 340: 40-46.</a:t>
            </a:r>
          </a:p>
          <a:p>
            <a:endParaRPr lang="en-GB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02D1D-D00A-4FA1-BBA8-E820B2EA9F8D}" type="slidenum">
              <a:rPr lang="he-IL" altLang="en-US" smtClean="0"/>
              <a:pPr/>
              <a:t>24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>
              <a:lnSpc>
                <a:spcPct val="95000"/>
              </a:lnSpc>
              <a:buClr>
                <a:schemeClr val="accent2"/>
              </a:buClr>
              <a:buFont typeface="Monotype Sorts" pitchFamily="2" charset="2"/>
              <a:buNone/>
            </a:pPr>
            <a:endParaRPr lang="en-US" altLang="en-US" sz="1100"/>
          </a:p>
          <a:p>
            <a:pPr algn="r" rtl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93CA4-1DC4-41C7-9AA1-B024C7F1684B}" type="slidenum">
              <a:rPr lang="he-IL" altLang="en-US" smtClean="0"/>
              <a:pPr/>
              <a:t>25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5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100"/>
              <a:t>Of note: the behavioral treatments had been attenuated 2 to 6 months prior to these comparisons, while the medication management continued.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586D5-03E9-4F34-951E-97DDD306D040}" type="slidenum">
              <a:rPr lang="he-IL" altLang="en-US" smtClean="0"/>
              <a:pPr/>
              <a:t>32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576263"/>
            <a:ext cx="5287962" cy="3965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6" tIns="45717" rIns="91436" bIns="45717"/>
          <a:lstStyle/>
          <a:p>
            <a:pPr marL="119063" indent="-119063">
              <a:buFontTx/>
              <a:buChar char="•"/>
            </a:pPr>
            <a:r>
              <a:rPr lang="en-US"/>
              <a:t>Onset of substance abuse in subjects with ADHD averaged 3 years earlier than controls (late adolescence/early adulthood)</a:t>
            </a:r>
          </a:p>
          <a:p>
            <a:pPr marL="119063" indent="-119063">
              <a:buFontTx/>
              <a:buChar char="•"/>
            </a:pPr>
            <a:r>
              <a:rPr lang="en-US"/>
              <a:t>ADHD was a significant risk factor independent of comorbid diagnoses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529C7-EBAD-4566-946C-14B5BF276994}" type="slidenum">
              <a:rPr lang="he-IL" altLang="en-US" smtClean="0"/>
              <a:pPr/>
              <a:t>33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576263"/>
            <a:ext cx="5287962" cy="39655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6" tIns="45717" rIns="91436" bIns="45717"/>
          <a:lstStyle/>
          <a:p>
            <a:pPr marL="119063" indent="-119063">
              <a:buFontTx/>
              <a:buChar char="•"/>
            </a:pPr>
            <a:r>
              <a:rPr lang="en-US"/>
              <a:t>The incidence of drug abuse was compared in 56 medicated ADHD patients, 19 non-medicated ADHD patients, and 137 non-ADHD control subjects </a:t>
            </a:r>
            <a:br>
              <a:rPr lang="en-US"/>
            </a:br>
            <a:r>
              <a:rPr lang="en-US"/>
              <a:t>[Biederman 1999 pe21]</a:t>
            </a:r>
          </a:p>
          <a:p>
            <a:pPr marL="119063" indent="-119063">
              <a:buFontTx/>
              <a:buChar char="•"/>
            </a:pPr>
            <a:r>
              <a:rPr lang="en-US"/>
              <a:t>Non-medicated ADHD patients were at a significantly higher risk for substance abuse than controls or medicated ADHD patients [Biederman 1999 pe22-23]</a:t>
            </a:r>
          </a:p>
          <a:p>
            <a:pPr marL="119063" indent="-119063">
              <a:buFontTx/>
              <a:buChar char="•"/>
            </a:pPr>
            <a:r>
              <a:rPr lang="en-US"/>
              <a:t>There was no significant difference between medicated ADHD patients and controls (chi-squared=3.7, </a:t>
            </a:r>
            <a:r>
              <a:rPr lang="en-US" i="1"/>
              <a:t>P</a:t>
            </a:r>
            <a:r>
              <a:rPr lang="en-US"/>
              <a:t>=0.15) [Biederman 1999 pe22-23]</a:t>
            </a:r>
          </a:p>
          <a:p>
            <a:pPr marL="119063" indent="-119063">
              <a:buFontTx/>
              <a:buChar char="•"/>
            </a:pPr>
            <a:r>
              <a:rPr lang="en-US"/>
              <a:t>Medication is associated with an 85% reduction in the risk of substance abuse in ADHD patients [Biederman 1999 pe22-23]</a:t>
            </a:r>
          </a:p>
          <a:p>
            <a:pPr marL="119063" indent="-119063">
              <a:buFontTx/>
              <a:buChar char="•"/>
            </a:pPr>
            <a:r>
              <a:rPr lang="en-US"/>
              <a:t>Poor compliance is often a more significant problem than addiction [Garland, 1998 p 387-388]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07F01-23B0-4BBA-AFB5-2EC6908DC37C}" type="slidenum">
              <a:rPr lang="en-US"/>
              <a:pPr/>
              <a:t>36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כהשלמה לשקף הקודם שמדגיש תקופות שונות בחיים להדגיש כאן תחומי חיים שונים של המבוגר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7A47C-5693-48BD-B71D-863EC9BD6D92}" type="slidenum">
              <a:rPr lang="en-US"/>
              <a:pPr/>
              <a:t>37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Ten-Roman" charset="0"/>
              </a:rPr>
              <a:t>ADHD is not a benign disorder. For those it</a:t>
            </a:r>
          </a:p>
          <a:p>
            <a:r>
              <a:rPr lang="en-US">
                <a:latin typeface="TimesTen-Roman" charset="0"/>
              </a:rPr>
              <a:t>afflicts, ADHD can cause devastating problems.</a:t>
            </a:r>
          </a:p>
          <a:p>
            <a:r>
              <a:rPr lang="en-US">
                <a:latin typeface="TimesTen-Roman" charset="0"/>
              </a:rPr>
              <a:t>Follow-up studies of clinical samples suggest that sufferers</a:t>
            </a:r>
          </a:p>
          <a:p>
            <a:r>
              <a:rPr lang="en-US">
                <a:latin typeface="TimesTen-Roman" charset="0"/>
              </a:rPr>
              <a:t>are far more likely than normal people to drop</a:t>
            </a:r>
          </a:p>
          <a:p>
            <a:r>
              <a:rPr lang="en-US">
                <a:latin typeface="TimesTen-Roman" charset="0"/>
              </a:rPr>
              <a:t>out of school (32–40%), to rarely complete college</a:t>
            </a:r>
          </a:p>
          <a:p>
            <a:r>
              <a:rPr lang="en-US">
                <a:latin typeface="TimesTen-Roman" charset="0"/>
              </a:rPr>
              <a:t>(5–10%), to have few or no friends (50–70%), to underperform</a:t>
            </a:r>
          </a:p>
          <a:p>
            <a:r>
              <a:rPr lang="en-US">
                <a:latin typeface="TimesTen-Roman" charset="0"/>
              </a:rPr>
              <a:t>at work (70–80%), to engage in antisocial</a:t>
            </a:r>
          </a:p>
          <a:p>
            <a:r>
              <a:rPr lang="en-US">
                <a:latin typeface="TimesTen-Roman" charset="0"/>
              </a:rPr>
              <a:t>activities (40–50%), and to use tobacco or illicit</a:t>
            </a:r>
          </a:p>
          <a:p>
            <a:r>
              <a:rPr lang="en-US">
                <a:latin typeface="TimesTen-Roman" charset="0"/>
              </a:rPr>
              <a:t>drugs more than normal. Moreover, children growing</a:t>
            </a:r>
          </a:p>
          <a:p>
            <a:r>
              <a:rPr lang="en-US">
                <a:latin typeface="TimesTen-Roman" charset="0"/>
              </a:rPr>
              <a:t>up with ADHD are more likely to experience</a:t>
            </a:r>
          </a:p>
          <a:p>
            <a:r>
              <a:rPr lang="en-US">
                <a:latin typeface="TimesTen-Roman" charset="0"/>
              </a:rPr>
              <a:t>teen pregnancy (40%) and sexually transmitted diseases</a:t>
            </a:r>
          </a:p>
          <a:p>
            <a:r>
              <a:rPr lang="en-US">
                <a:latin typeface="TimesTen-Roman" charset="0"/>
              </a:rPr>
              <a:t>(16%), to speed excessively and have multiple</a:t>
            </a:r>
          </a:p>
          <a:p>
            <a:r>
              <a:rPr lang="en-US">
                <a:latin typeface="TimesTen-Roman" charset="0"/>
              </a:rPr>
              <a:t>car accidents, to experience depression (20–30%) and</a:t>
            </a:r>
          </a:p>
          <a:p>
            <a:r>
              <a:rPr lang="en-US">
                <a:latin typeface="TimesTen-Roman" charset="0"/>
              </a:rPr>
              <a:t>personality disorders (18–25%) as adults, and in hundreds</a:t>
            </a:r>
          </a:p>
          <a:p>
            <a:r>
              <a:rPr lang="en-US">
                <a:latin typeface="TimesTen-Roman" charset="0"/>
              </a:rPr>
              <a:t>of other ways mismanage and endanger their</a:t>
            </a:r>
          </a:p>
          <a:p>
            <a:r>
              <a:rPr lang="en-US">
                <a:latin typeface="TimesTen-Roman" charset="0"/>
              </a:rPr>
              <a:t>livesADHD is not a benign disorder. For those it</a:t>
            </a:r>
          </a:p>
          <a:p>
            <a:r>
              <a:rPr lang="en-US">
                <a:latin typeface="TimesTen-Roman" charset="0"/>
              </a:rPr>
              <a:t>afflicts, ADHD can cause devastating problems.</a:t>
            </a:r>
          </a:p>
          <a:p>
            <a:r>
              <a:rPr lang="en-US">
                <a:latin typeface="TimesTen-Roman" charset="0"/>
              </a:rPr>
              <a:t>Follow-up studies of clinical samples suggest that sufferers</a:t>
            </a:r>
          </a:p>
          <a:p>
            <a:r>
              <a:rPr lang="en-US">
                <a:latin typeface="TimesTen-Roman" charset="0"/>
              </a:rPr>
              <a:t>are far more likely than normal people to drop</a:t>
            </a:r>
          </a:p>
          <a:p>
            <a:r>
              <a:rPr lang="en-US">
                <a:latin typeface="TimesTen-Roman" charset="0"/>
              </a:rPr>
              <a:t>out of school (32–40%), to rarely complete college</a:t>
            </a:r>
          </a:p>
          <a:p>
            <a:r>
              <a:rPr lang="en-US">
                <a:latin typeface="TimesTen-Roman" charset="0"/>
              </a:rPr>
              <a:t>(5–10%), to have few or no friends (50–70%), to underperform</a:t>
            </a:r>
          </a:p>
          <a:p>
            <a:r>
              <a:rPr lang="en-US">
                <a:latin typeface="TimesTen-Roman" charset="0"/>
              </a:rPr>
              <a:t>at work (70–80%), to engage in antisocial</a:t>
            </a:r>
          </a:p>
          <a:p>
            <a:r>
              <a:rPr lang="en-US">
                <a:latin typeface="TimesTen-Roman" charset="0"/>
              </a:rPr>
              <a:t>activities (40–50%), and to use tobacco or illicit</a:t>
            </a:r>
          </a:p>
          <a:p>
            <a:r>
              <a:rPr lang="en-US">
                <a:latin typeface="TimesTen-Roman" charset="0"/>
              </a:rPr>
              <a:t>drugs more than normal. Moreover, children growing</a:t>
            </a:r>
          </a:p>
          <a:p>
            <a:r>
              <a:rPr lang="en-US">
                <a:latin typeface="TimesTen-Roman" charset="0"/>
              </a:rPr>
              <a:t>up with ADHD are more likely to experience</a:t>
            </a:r>
          </a:p>
          <a:p>
            <a:r>
              <a:rPr lang="en-US">
                <a:latin typeface="TimesTen-Roman" charset="0"/>
              </a:rPr>
              <a:t>teen pregnancy (40%) and sexually transmitted diseases</a:t>
            </a:r>
          </a:p>
          <a:p>
            <a:r>
              <a:rPr lang="en-US">
                <a:latin typeface="TimesTen-Roman" charset="0"/>
              </a:rPr>
              <a:t>(16%), to speed excessively and have multiple</a:t>
            </a:r>
          </a:p>
          <a:p>
            <a:r>
              <a:rPr lang="en-US">
                <a:latin typeface="TimesTen-Roman" charset="0"/>
              </a:rPr>
              <a:t>car accidents, to experience depression (20–30%) and</a:t>
            </a:r>
          </a:p>
          <a:p>
            <a:r>
              <a:rPr lang="en-US">
                <a:latin typeface="TimesTen-Roman" charset="0"/>
              </a:rPr>
              <a:t>personality disorders (18–25%) as adults, and in hundreds</a:t>
            </a:r>
          </a:p>
          <a:p>
            <a:r>
              <a:rPr lang="en-US">
                <a:latin typeface="TimesTen-Roman" charset="0"/>
              </a:rPr>
              <a:t>of other ways mismanage and endanger their</a:t>
            </a:r>
          </a:p>
          <a:p>
            <a:r>
              <a:rPr lang="en-US">
                <a:latin typeface="TimesTen-Roman" charset="0"/>
              </a:rPr>
              <a:t>lives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4DF1F-C9BC-41B4-B68A-4814911CEA9C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140A4-4A86-4719-9BD3-65C642F0EF8B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F35-B031-415F-A46F-3689831CF4C1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A4E8E-C0DA-41D5-8ADC-034014C4787E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FCB10-44B9-4718-AFEC-297CA58A710E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367B0-BC7E-49B5-9A13-3C5360C4AE20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EF817-D740-40F0-A6F3-DB71060DB4C0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C565E-71BE-4EC8-A6D7-5B18EC94CE6C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D720B-534A-4CB8-AC80-DD67C8B8A2F4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B14DC-DF99-4ECB-8010-B9A150F3724A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EFF50-3244-46E0-9EAD-82E5C8BF5562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6CA27BA-C17E-4A0B-A38C-0924A61732CB}" type="slidenum">
              <a:rPr lang="he-IL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p4adhd.org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p4adhd.org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p4adhd.org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2057400" y="812800"/>
            <a:ext cx="5397500" cy="91440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5400" b="1">
                <a:cs typeface="Arial" pitchFamily="34" charset="0"/>
              </a:rPr>
              <a:t>הפרעת קשב וריכוז</a:t>
            </a:r>
            <a:endParaRPr lang="en-US" sz="5400" b="1">
              <a:cs typeface="Arial" pitchFamily="34" charset="0"/>
            </a:endParaRP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1746148" y="1916832"/>
            <a:ext cx="6138220" cy="2169825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54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אתגר בכל זמן וכל גיל</a:t>
            </a:r>
          </a:p>
          <a:p>
            <a:pPr algn="ctr">
              <a:defRPr/>
            </a:pPr>
            <a:r>
              <a:rPr lang="he-IL" sz="54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5400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5661248"/>
            <a:ext cx="627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השותפה שלך להתמודדות עם הפרעת קשב וריכוז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3068960"/>
            <a:ext cx="2790825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janss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293096"/>
            <a:ext cx="2176092" cy="1164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1549400" y="1606550"/>
            <a:ext cx="6484938" cy="4764088"/>
          </a:xfrm>
          <a:prstGeom prst="ellipse">
            <a:avLst/>
          </a:prstGeom>
          <a:solidFill>
            <a:srgbClr val="E8A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2057400" y="2057400"/>
            <a:ext cx="5743575" cy="419417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08425" y="3624263"/>
            <a:ext cx="15779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800" b="1">
                <a:solidFill>
                  <a:schemeClr val="bg1"/>
                </a:solidFill>
              </a:rPr>
              <a:t>ADHD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965825" y="3657600"/>
            <a:ext cx="1628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1800" b="1">
                <a:solidFill>
                  <a:schemeClr val="bg1"/>
                </a:solidFill>
                <a:cs typeface="Arial" pitchFamily="34" charset="0"/>
              </a:rPr>
              <a:t>דימוי עצמי נמוך</a:t>
            </a:r>
            <a:endParaRPr 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05250" y="2225179"/>
            <a:ext cx="176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1800" b="1" dirty="0">
                <a:solidFill>
                  <a:schemeClr val="bg1"/>
                </a:solidFill>
                <a:cs typeface="Arial" pitchFamily="34" charset="0"/>
              </a:rPr>
              <a:t>מגבלות אקדמיות</a:t>
            </a: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457825" y="2659063"/>
            <a:ext cx="1508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1800" b="1">
                <a:solidFill>
                  <a:schemeClr val="bg1"/>
                </a:solidFill>
                <a:cs typeface="Arial" pitchFamily="34" charset="0"/>
              </a:rPr>
              <a:t>מערכות יחסים</a:t>
            </a:r>
            <a:endParaRPr 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65463" y="5372100"/>
            <a:ext cx="33797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1800" b="1">
                <a:solidFill>
                  <a:schemeClr val="bg1"/>
                </a:solidFill>
                <a:cs typeface="Arial" pitchFamily="34" charset="0"/>
              </a:rPr>
              <a:t>עישון ושימוש לרעה בחומרים שונים</a:t>
            </a:r>
            <a:endParaRPr 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822032" y="4646463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sz="1800" b="1" dirty="0">
                <a:solidFill>
                  <a:schemeClr val="bg1"/>
                </a:solidFill>
                <a:cs typeface="Arial" pitchFamily="34" charset="0"/>
              </a:rPr>
              <a:t>פציעות</a:t>
            </a: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411760" y="4725144"/>
            <a:ext cx="1460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1800" b="1" dirty="0">
                <a:solidFill>
                  <a:schemeClr val="bg1"/>
                </a:solidFill>
                <a:cs typeface="Arial" pitchFamily="34" charset="0"/>
              </a:rPr>
              <a:t>תאונות דרכים</a:t>
            </a: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908175" y="3581400"/>
            <a:ext cx="1673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1800" b="1">
                <a:solidFill>
                  <a:schemeClr val="bg1"/>
                </a:solidFill>
                <a:cs typeface="Arial" pitchFamily="34" charset="0"/>
              </a:rPr>
              <a:t>עבירות על החוק</a:t>
            </a:r>
            <a:endParaRPr 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447925" y="2667000"/>
            <a:ext cx="1693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1800" b="1">
                <a:solidFill>
                  <a:schemeClr val="bg1"/>
                </a:solidFill>
                <a:cs typeface="Arial" pitchFamily="34" charset="0"/>
              </a:rPr>
              <a:t>מקומות תעסוקה</a:t>
            </a:r>
            <a:endParaRPr 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7483475" y="3819525"/>
            <a:ext cx="698500" cy="339725"/>
          </a:xfrm>
          <a:custGeom>
            <a:avLst/>
            <a:gdLst>
              <a:gd name="T0" fmla="*/ 0 w 506"/>
              <a:gd name="T1" fmla="*/ 0 h 278"/>
              <a:gd name="T2" fmla="*/ 527852078 w 506"/>
              <a:gd name="T3" fmla="*/ 415154919 h 278"/>
              <a:gd name="T4" fmla="*/ 964233808 w 506"/>
              <a:gd name="T5" fmla="*/ 49280897 h 278"/>
              <a:gd name="T6" fmla="*/ 0 60000 65536"/>
              <a:gd name="T7" fmla="*/ 0 60000 65536"/>
              <a:gd name="T8" fmla="*/ 0 60000 65536"/>
              <a:gd name="T9" fmla="*/ 0 w 506"/>
              <a:gd name="T10" fmla="*/ 0 h 278"/>
              <a:gd name="T11" fmla="*/ 506 w 506"/>
              <a:gd name="T12" fmla="*/ 278 h 2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6" h="278">
                <a:moveTo>
                  <a:pt x="0" y="0"/>
                </a:moveTo>
                <a:lnTo>
                  <a:pt x="277" y="278"/>
                </a:lnTo>
                <a:lnTo>
                  <a:pt x="506" y="33"/>
                </a:lnTo>
              </a:path>
            </a:pathLst>
          </a:custGeom>
          <a:solidFill>
            <a:srgbClr val="E8A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 rot="7641203">
            <a:off x="1937544" y="5176044"/>
            <a:ext cx="700087" cy="339725"/>
          </a:xfrm>
          <a:custGeom>
            <a:avLst/>
            <a:gdLst>
              <a:gd name="T0" fmla="*/ 0 w 506"/>
              <a:gd name="T1" fmla="*/ 0 h 278"/>
              <a:gd name="T2" fmla="*/ 530252303 w 506"/>
              <a:gd name="T3" fmla="*/ 415154919 h 278"/>
              <a:gd name="T4" fmla="*/ 968620285 w 506"/>
              <a:gd name="T5" fmla="*/ 49280897 h 278"/>
              <a:gd name="T6" fmla="*/ 0 60000 65536"/>
              <a:gd name="T7" fmla="*/ 0 60000 65536"/>
              <a:gd name="T8" fmla="*/ 0 60000 65536"/>
              <a:gd name="T9" fmla="*/ 0 w 506"/>
              <a:gd name="T10" fmla="*/ 0 h 278"/>
              <a:gd name="T11" fmla="*/ 506 w 506"/>
              <a:gd name="T12" fmla="*/ 278 h 2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6" h="278">
                <a:moveTo>
                  <a:pt x="0" y="0"/>
                </a:moveTo>
                <a:lnTo>
                  <a:pt x="277" y="278"/>
                </a:lnTo>
                <a:lnTo>
                  <a:pt x="506" y="33"/>
                </a:lnTo>
              </a:path>
            </a:pathLst>
          </a:custGeom>
          <a:solidFill>
            <a:srgbClr val="E8A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 rot="1411160">
            <a:off x="5977070" y="1859469"/>
            <a:ext cx="108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ילדים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 rot="-5075305">
            <a:off x="996415" y="3488244"/>
            <a:ext cx="1555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מבוגרים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 rot="20685025">
            <a:off x="5634449" y="5895829"/>
            <a:ext cx="15135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בני נוער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4719638" y="2619375"/>
            <a:ext cx="0" cy="758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5199063" y="3206750"/>
            <a:ext cx="434975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4719638" y="4508500"/>
            <a:ext cx="0" cy="917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 flipV="1">
            <a:off x="5500688" y="3952875"/>
            <a:ext cx="528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 flipV="1">
            <a:off x="5199063" y="4448175"/>
            <a:ext cx="439737" cy="481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 flipV="1">
            <a:off x="3905250" y="3206750"/>
            <a:ext cx="280988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3286125" y="3952875"/>
            <a:ext cx="619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3768725" y="4448175"/>
            <a:ext cx="461963" cy="388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he-IL">
                <a:cs typeface="Arial" pitchFamily="34" charset="0"/>
              </a:rPr>
              <a:t> </a:t>
            </a:r>
            <a:endParaRPr lang="en-US">
              <a:cs typeface="Arial" pitchFamily="34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066800" y="536575"/>
            <a:ext cx="7359650" cy="64135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e-IL" sz="3600" b="1">
                <a:cs typeface="Arial" pitchFamily="34" charset="0"/>
              </a:rPr>
              <a:t>תחומים העשויים להיפגע במהלך החיים</a:t>
            </a:r>
            <a:endParaRPr lang="en-US" sz="3600" b="1">
              <a:cs typeface="Arial" pitchFamily="34" charset="0"/>
            </a:endParaRPr>
          </a:p>
        </p:txBody>
      </p:sp>
    </p:spTree>
  </p:cSld>
  <p:clrMapOvr>
    <a:masterClrMapping/>
  </p:clrMapOvr>
  <p:transition advTm="3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3568" y="1484784"/>
            <a:ext cx="7707308" cy="1687890"/>
          </a:xfrm>
          <a:prstGeom prst="wedgeEllipseCallout">
            <a:avLst>
              <a:gd name="adj1" fmla="val -24952"/>
              <a:gd name="adj2" fmla="val 138973"/>
            </a:avLst>
          </a:prstGeom>
          <a:ln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dirty="0">
                <a:cs typeface="Guttman Yad-Brush" pitchFamily="2" charset="-79"/>
              </a:rPr>
              <a:t>"הפרעת קשב וריכוז משפיעה על התחום האקדמי בלבד, ולכן יש לטפל בה רק בשעות בית הספר"</a:t>
            </a:r>
            <a:endParaRPr lang="en-US" dirty="0">
              <a:cs typeface="Guttman Yad-Brush" pitchFamily="2" charset="-79"/>
            </a:endParaRPr>
          </a:p>
        </p:txBody>
      </p:sp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6553200" y="914400"/>
            <a:ext cx="2200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cs"/>
                <a:ea typeface="+mn-cs"/>
              </a:rPr>
              <a:t>שמעתי ש...</a:t>
            </a:r>
            <a:endParaRPr 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121261" y="4862513"/>
            <a:ext cx="7303602" cy="1015663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 b="1" u="sng" dirty="0">
                <a:cs typeface="Arial" pitchFamily="34" charset="0"/>
              </a:rPr>
              <a:t>הלמידה</a:t>
            </a:r>
            <a:r>
              <a:rPr lang="he-IL" b="1" dirty="0">
                <a:cs typeface="Arial" pitchFamily="34" charset="0"/>
              </a:rPr>
              <a:t> אכן מושפעת מאוד מקשב שכן היא מבוססת עליו. </a:t>
            </a:r>
          </a:p>
          <a:p>
            <a:pPr algn="r" rtl="1"/>
            <a:r>
              <a:rPr lang="he-IL" b="1" dirty="0">
                <a:cs typeface="Arial" pitchFamily="34" charset="0"/>
              </a:rPr>
              <a:t>                      אלא שכאן המקום לשאול: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29542" y="3567113"/>
            <a:ext cx="8568371" cy="1015663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 dirty="0">
                <a:cs typeface="Arial" pitchFamily="34" charset="0"/>
              </a:rPr>
              <a:t>מכאן ומחוסר הידע לגבי הבסיס להפרעה, נגזרת גם הסברה שהמורים</a:t>
            </a:r>
          </a:p>
          <a:p>
            <a:pPr algn="r" rtl="1"/>
            <a:r>
              <a:rPr lang="he-IL" dirty="0">
                <a:cs typeface="Arial" pitchFamily="34" charset="0"/>
              </a:rPr>
              <a:t> מעוניינים שכל הילדים ייקחו תרופות  על מנת להקל על עצמם בכיתה...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712788" y="357188"/>
            <a:ext cx="7516812" cy="1311275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3200" b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מתי מסתיים יומו של הילד?</a:t>
            </a:r>
          </a:p>
          <a:p>
            <a:pPr algn="r" rtl="1">
              <a:defRPr/>
            </a:pPr>
            <a:r>
              <a:rPr lang="he-IL" sz="3200" b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            בסוף יום הלימודים או בסוף היום?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700" y="2097088"/>
            <a:ext cx="8674100" cy="4291012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/>
            <a:r>
              <a:rPr lang="he-IL">
                <a:cs typeface="Arial" pitchFamily="34" charset="0"/>
              </a:rPr>
              <a:t>   כאשר מסתיים חלקו הראשון של היום, ילדי הכיתות הנמוכות </a:t>
            </a:r>
          </a:p>
          <a:p>
            <a:pPr algn="r" rtl="1"/>
            <a:r>
              <a:rPr lang="he-IL">
                <a:cs typeface="Arial" pitchFamily="34" charset="0"/>
              </a:rPr>
              <a:t>   הולכים הביתה, הבוגרים יותר נדרשים להמשיך ולתפקד במסגרת    </a:t>
            </a:r>
          </a:p>
          <a:p>
            <a:pPr algn="r" rtl="1"/>
            <a:r>
              <a:rPr lang="he-IL">
                <a:cs typeface="Arial" pitchFamily="34" charset="0"/>
              </a:rPr>
              <a:t>   בית הספר.</a:t>
            </a:r>
          </a:p>
          <a:p>
            <a:pPr algn="r" rtl="1"/>
            <a:endParaRPr lang="he-IL">
              <a:cs typeface="Arial" pitchFamily="34" charset="0"/>
            </a:endParaRPr>
          </a:p>
          <a:p>
            <a:pPr algn="r" rtl="1"/>
            <a:r>
              <a:rPr lang="he-IL">
                <a:cs typeface="Arial" pitchFamily="34" charset="0"/>
              </a:rPr>
              <a:t>כל הילדים נדרשים לבצע בשעות הצהרים ואחר הצהרים פעולות רבות</a:t>
            </a:r>
          </a:p>
          <a:p>
            <a:pPr algn="r" rtl="1"/>
            <a:r>
              <a:rPr lang="he-IL">
                <a:cs typeface="Arial" pitchFamily="34" charset="0"/>
              </a:rPr>
              <a:t>הדורשות מידה מרובה של קשב וריכוז. </a:t>
            </a:r>
            <a:r>
              <a:rPr lang="he-IL" u="sng">
                <a:cs typeface="Arial" pitchFamily="34" charset="0"/>
              </a:rPr>
              <a:t>הלמידה ממשיכה להתרחש </a:t>
            </a:r>
          </a:p>
          <a:p>
            <a:pPr algn="r" rtl="1"/>
            <a:r>
              <a:rPr lang="he-IL" u="sng">
                <a:cs typeface="Arial" pitchFamily="34" charset="0"/>
              </a:rPr>
              <a:t>לאורך כל שעות הערות של הילד. </a:t>
            </a:r>
            <a:endParaRPr lang="en-US" u="sng">
              <a:cs typeface="Arial" pitchFamily="34" charset="0"/>
            </a:endParaRPr>
          </a:p>
          <a:p>
            <a:pPr algn="ctr" rtl="1"/>
            <a:r>
              <a:rPr lang="he-IL" b="1">
                <a:cs typeface="Arial" pitchFamily="34" charset="0"/>
              </a:rPr>
              <a:t>האם הפרעת הקשב והריכוז</a:t>
            </a:r>
            <a:r>
              <a:rPr lang="en-US" b="1">
                <a:cs typeface="Arial" pitchFamily="34" charset="0"/>
              </a:rPr>
              <a:t>  </a:t>
            </a:r>
            <a:r>
              <a:rPr lang="he-IL" b="1">
                <a:cs typeface="Arial" pitchFamily="34" charset="0"/>
              </a:rPr>
              <a:t>תבוא לידי ביטוי?</a:t>
            </a:r>
            <a:endParaRPr lang="en-US" b="1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44824"/>
            <a:ext cx="420052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"/>
            <a:ext cx="3122613" cy="405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63" y="3757613"/>
            <a:ext cx="1214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1917700" y="576263"/>
            <a:ext cx="5668963" cy="64135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ADHD</a:t>
            </a:r>
            <a:r>
              <a:rPr lang="he-IL" sz="3600" b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ואינטראקציה חברתית</a:t>
            </a:r>
            <a:endParaRPr lang="en-US" sz="3600" b="1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35496" y="1406381"/>
            <a:ext cx="8001000" cy="5262979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dirty="0">
                <a:latin typeface="Times New Roman" pitchFamily="18" charset="0"/>
                <a:cs typeface="Times New Roman" pitchFamily="18" charset="0"/>
              </a:rPr>
              <a:t>עבור ילד, קיום מערכת יחסים תקינה עם בני גילו, עם אחים ומבוגרים בעלי משמעות בחייו הוא אחד האלמנטים החשובים ביותר להתפתחותו.</a:t>
            </a:r>
          </a:p>
          <a:p>
            <a:pPr algn="r" rtl="1">
              <a:spcBef>
                <a:spcPct val="0"/>
              </a:spcBef>
            </a:pPr>
            <a:r>
              <a:rPr lang="he-IL" b="1" dirty="0">
                <a:latin typeface="Times New Roman" pitchFamily="18" charset="0"/>
                <a:cs typeface="Times New Roman" pitchFamily="18" charset="0"/>
              </a:rPr>
              <a:t>מחקרים מראים ש-60% מהילדים עם הפרעת קשב וריכוז מתקשים </a:t>
            </a:r>
          </a:p>
          <a:p>
            <a:pPr algn="r" rtl="1">
              <a:spcBef>
                <a:spcPct val="0"/>
              </a:spcBef>
            </a:pPr>
            <a:r>
              <a:rPr lang="he-IL" b="1" dirty="0">
                <a:latin typeface="Times New Roman" pitchFamily="18" charset="0"/>
                <a:cs typeface="Times New Roman" pitchFamily="18" charset="0"/>
              </a:rPr>
              <a:t>בכך</a:t>
            </a:r>
            <a:r>
              <a:rPr lang="he-IL" b="1" baseline="30000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he-IL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rtl="1">
              <a:spcBef>
                <a:spcPct val="0"/>
              </a:spcBef>
            </a:pPr>
            <a:endParaRPr lang="he-IL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spcBef>
                <a:spcPct val="0"/>
              </a:spcBef>
            </a:pPr>
            <a:r>
              <a:rPr lang="he-IL" u="sng" dirty="0">
                <a:latin typeface="Times New Roman" pitchFamily="18" charset="0"/>
                <a:cs typeface="Times New Roman" pitchFamily="18" charset="0"/>
              </a:rPr>
              <a:t>מרכיבי תקשורת תקינה של הפרט עם סביבתו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 rtl="1">
              <a:spcBef>
                <a:spcPct val="0"/>
              </a:spcBef>
            </a:pPr>
            <a:r>
              <a:rPr lang="he-IL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he-IL" sz="3200" dirty="0">
                <a:latin typeface="Times New Roman" pitchFamily="18" charset="0"/>
                <a:cs typeface="Times New Roman" pitchFamily="18" charset="0"/>
              </a:rPr>
              <a:t>להיות קשוב, אחראי ומסוגל לשלוט בדחפיו. 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spcBef>
                <a:spcPct val="0"/>
              </a:spcBef>
            </a:pPr>
            <a:r>
              <a:rPr lang="he-IL" dirty="0">
                <a:latin typeface="Times New Roman" pitchFamily="18" charset="0"/>
                <a:cs typeface="Times New Roman" pitchFamily="18" charset="0"/>
              </a:rPr>
              <a:t>התכונות האופייניות לילד בעל הפרעת קשב וריכוז מקשות עליו לסגל לעצמו את המיומנויות החברתיות הללו. </a:t>
            </a:r>
          </a:p>
          <a:p>
            <a:pPr algn="r" rtl="1">
              <a:spcBef>
                <a:spcPct val="0"/>
              </a:spcBef>
            </a:pPr>
            <a:endParaRPr lang="he-IL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spcBef>
                <a:spcPct val="0"/>
              </a:spcBef>
            </a:pPr>
            <a:r>
              <a:rPr lang="he-IL" dirty="0">
                <a:latin typeface="Times New Roman" pitchFamily="18" charset="0"/>
                <a:cs typeface="Times New Roman" pitchFamily="18" charset="0"/>
              </a:rPr>
              <a:t>במיוחד הוא מתקשה לתפקד </a:t>
            </a:r>
            <a:r>
              <a:rPr lang="he-IL" b="1" dirty="0">
                <a:latin typeface="Times New Roman" pitchFamily="18" charset="0"/>
                <a:cs typeface="Times New Roman" pitchFamily="18" charset="0"/>
              </a:rPr>
              <a:t>במסגרת לא מובנית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 כמו מסיבה, משחק עם חברים ומשפחה או ההפסקה בבית הספר</a:t>
            </a:r>
            <a:r>
              <a:rPr lang="he-IL" baseline="30000" dirty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e-I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he-IL" sz="4000" dirty="0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5949280"/>
            <a:ext cx="9144000" cy="549275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he-IL" sz="12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b="1" dirty="0">
                <a:latin typeface="Myriad Pro" charset="0"/>
                <a:cs typeface="Times New Roman" pitchFamily="18" charset="0"/>
              </a:rPr>
              <a:t>Managing Medicine for Children and Teenagers with AD/HD”</a:t>
            </a:r>
            <a:r>
              <a:rPr lang="en-US" sz="3000" b="1" dirty="0">
                <a:latin typeface="Myriad Pro" charset="0"/>
                <a:cs typeface="Times New Roman" pitchFamily="18" charset="0"/>
              </a:rPr>
              <a:t> </a:t>
            </a:r>
            <a:r>
              <a:rPr lang="en-US" sz="1200" b="1" dirty="0">
                <a:cs typeface="Times New Roman" pitchFamily="18" charset="0"/>
                <a:hlinkClick r:id="rId2"/>
              </a:rPr>
              <a:t>www.help4adhd.org</a:t>
            </a:r>
            <a:r>
              <a:rPr lang="en-US" sz="1000" dirty="0">
                <a:latin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90538" y="5877272"/>
            <a:ext cx="4022725" cy="30480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e-IL" sz="1400" b="1">
                <a:cs typeface="Arial" pitchFamily="34" charset="0"/>
              </a:rPr>
              <a:t>"היום שלנו לא נגמר בצהריים", ד"ר תמי שטיינברג  1.</a:t>
            </a:r>
            <a:endParaRPr lang="en-US" sz="1400" b="1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Oval 4"/>
          <p:cNvSpPr>
            <a:spLocks noChangeArrowheads="1"/>
          </p:cNvSpPr>
          <p:nvPr/>
        </p:nvSpPr>
        <p:spPr bwMode="auto">
          <a:xfrm>
            <a:off x="2171700" y="3352800"/>
            <a:ext cx="4533900" cy="3048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800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>
              <a:spcBef>
                <a:spcPct val="0"/>
              </a:spcBef>
            </a:pPr>
            <a:r>
              <a:rPr lang="he-IL" sz="2800" b="1">
                <a:solidFill>
                  <a:srgbClr val="008000"/>
                </a:solidFill>
                <a:latin typeface="Times New Roman (Hebrew)" charset="0"/>
                <a:ea typeface="Times New Roman (Hebrew)" charset="0"/>
                <a:cs typeface="Times New Roman (Hebrew)" charset="0"/>
              </a:rPr>
              <a:t>היפראקטיביות</a:t>
            </a:r>
            <a:endParaRPr lang="en-US" sz="1400" b="1">
              <a:latin typeface="Times New Roman" pitchFamily="18" charset="0"/>
            </a:endParaRPr>
          </a:p>
          <a:p>
            <a:pPr algn="ctr" rtl="1">
              <a:spcBef>
                <a:spcPct val="0"/>
              </a:spcBef>
            </a:pPr>
            <a:r>
              <a:rPr lang="he-IL" sz="2000">
                <a:latin typeface="Times New Roman (Hebrew)" charset="0"/>
                <a:ea typeface="Times New Roman (Hebrew)" charset="0"/>
                <a:cs typeface="Times New Roman (Hebrew)" charset="0"/>
              </a:rPr>
              <a:t>מקשה על השתתפות הילד בפעילויות רבות כמו צפייה בסרט, חוגים, טקסים, בילוי משפחתי במסעדה ופעולות בתנועות נוער</a:t>
            </a:r>
            <a:r>
              <a:rPr lang="en-US" sz="2000">
                <a:latin typeface="Times New Roman (Hebrew)" charset="0"/>
                <a:ea typeface="Times New Roman (Hebrew)" charset="0"/>
                <a:cs typeface="Times New Roman (Hebrew)" charset="0"/>
              </a:rPr>
              <a:t>.</a:t>
            </a:r>
          </a:p>
          <a:p>
            <a:pPr algn="ctr" rtl="1">
              <a:spcBef>
                <a:spcPct val="0"/>
              </a:spcBef>
            </a:pPr>
            <a:r>
              <a:rPr lang="he-IL" sz="2000">
                <a:latin typeface="Times New Roman (Hebrew)" charset="0"/>
                <a:ea typeface="Times New Roman (Hebrew)" charset="0"/>
                <a:cs typeface="Times New Roman (Hebrew)" charset="0"/>
              </a:rPr>
              <a:t>הילד מצטייר כנודניק, כ"הילד הרע</a:t>
            </a:r>
            <a:r>
              <a:rPr lang="en-US" sz="2000">
                <a:latin typeface="Times New Roman (Hebrew)" charset="0"/>
                <a:ea typeface="Times New Roman (Hebrew)" charset="0"/>
                <a:cs typeface="Times New Roman (Hebrew)" charset="0"/>
              </a:rPr>
              <a:t>"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445442" name="Oval 2"/>
          <p:cNvSpPr>
            <a:spLocks noChangeArrowheads="1"/>
          </p:cNvSpPr>
          <p:nvPr/>
        </p:nvSpPr>
        <p:spPr bwMode="auto">
          <a:xfrm>
            <a:off x="4419600" y="762000"/>
            <a:ext cx="4419600" cy="3048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800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>
              <a:spcBef>
                <a:spcPct val="0"/>
              </a:spcBef>
            </a:pPr>
            <a:r>
              <a:rPr lang="he-IL" sz="2800" b="1">
                <a:solidFill>
                  <a:srgbClr val="008000"/>
                </a:solidFill>
                <a:latin typeface="Times New Roman (Hebrew)" charset="0"/>
                <a:ea typeface="Times New Roman (Hebrew)" charset="0"/>
                <a:cs typeface="Times New Roman (Hebrew)" charset="0"/>
              </a:rPr>
              <a:t>חוסר קשב</a:t>
            </a:r>
            <a:endParaRPr lang="en-US" sz="2000" b="1">
              <a:solidFill>
                <a:srgbClr val="008000"/>
              </a:solidFill>
              <a:latin typeface="Times New Roman" pitchFamily="18" charset="0"/>
            </a:endParaRPr>
          </a:p>
          <a:p>
            <a:pPr algn="ctr" rtl="1">
              <a:spcBef>
                <a:spcPct val="0"/>
              </a:spcBef>
            </a:pPr>
            <a:r>
              <a:rPr lang="he-IL" sz="2000">
                <a:latin typeface="Times New Roman (Hebrew)" charset="0"/>
                <a:ea typeface="Times New Roman (Hebrew)" charset="0"/>
                <a:cs typeface="Times New Roman (Hebrew)" charset="0"/>
              </a:rPr>
              <a:t>מוביל לחוסר תיאום עם הזולת</a:t>
            </a:r>
            <a:r>
              <a:rPr lang="en-US" sz="2000">
                <a:latin typeface="Times New Roman (Hebrew)" charset="0"/>
                <a:ea typeface="Times New Roman (Hebrew)" charset="0"/>
                <a:cs typeface="Times New Roman (Hebrew)" charset="0"/>
              </a:rPr>
              <a:t>. </a:t>
            </a:r>
            <a:r>
              <a:rPr lang="he-IL" sz="2000">
                <a:latin typeface="Times New Roman (Hebrew)" charset="0"/>
                <a:ea typeface="Times New Roman (Hebrew)" charset="0"/>
                <a:cs typeface="Times New Roman (Hebrew)" charset="0"/>
              </a:rPr>
              <a:t>ישנה הרגשה שהילד לא מקשיב</a:t>
            </a:r>
            <a:r>
              <a:rPr lang="en-US" sz="2000">
                <a:latin typeface="Times New Roman (Hebrew)" charset="0"/>
                <a:ea typeface="Times New Roman (Hebrew)" charset="0"/>
                <a:cs typeface="Times New Roman (Hebrew)" charset="0"/>
              </a:rPr>
              <a:t>, </a:t>
            </a:r>
            <a:r>
              <a:rPr lang="he-IL" sz="2000">
                <a:latin typeface="Times New Roman (Hebrew)" charset="0"/>
                <a:ea typeface="Times New Roman (Hebrew)" charset="0"/>
                <a:cs typeface="Times New Roman (Hebrew)" charset="0"/>
              </a:rPr>
              <a:t>מרוכז בעצמו, אינו מכבד את הפונה אליו</a:t>
            </a:r>
            <a:r>
              <a:rPr lang="en-US" sz="2000">
                <a:latin typeface="Times New Roman (Hebrew)" charset="0"/>
                <a:ea typeface="Times New Roman (Hebrew)" charset="0"/>
                <a:cs typeface="Times New Roman (Hebrew)" charset="0"/>
              </a:rPr>
              <a:t>.</a:t>
            </a:r>
          </a:p>
          <a:p>
            <a:pPr algn="ctr" rtl="1">
              <a:spcBef>
                <a:spcPct val="0"/>
              </a:spcBef>
            </a:pPr>
            <a:r>
              <a:rPr lang="he-IL" sz="2000">
                <a:latin typeface="Times New Roman (Hebrew)" charset="0"/>
                <a:ea typeface="Times New Roman (Hebrew)" charset="0"/>
                <a:cs typeface="Times New Roman (Hebrew)" charset="0"/>
              </a:rPr>
              <a:t>החברים והמשפחה מתקשים להעביר אליו מסרים ומאבדים סבלנות</a:t>
            </a:r>
            <a:endParaRPr lang="en-US" sz="2000">
              <a:latin typeface="Times New Roman (Hebrew)" charset="0"/>
              <a:ea typeface="Times New Roman (Hebrew)" charset="0"/>
              <a:cs typeface="Times New Roman (Hebrew)" charset="0"/>
            </a:endParaRPr>
          </a:p>
          <a:p>
            <a:pPr algn="r" rtl="1">
              <a:spcBef>
                <a:spcPct val="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445443" name="Oval 3"/>
          <p:cNvSpPr>
            <a:spLocks noChangeArrowheads="1"/>
          </p:cNvSpPr>
          <p:nvPr/>
        </p:nvSpPr>
        <p:spPr bwMode="auto">
          <a:xfrm>
            <a:off x="457200" y="762000"/>
            <a:ext cx="4381500" cy="3048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800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>
              <a:spcBef>
                <a:spcPct val="0"/>
              </a:spcBef>
            </a:pPr>
            <a:r>
              <a:rPr lang="he-IL" sz="2800" b="1" dirty="0">
                <a:solidFill>
                  <a:srgbClr val="008000"/>
                </a:solidFill>
                <a:latin typeface="Times New Roman (Hebrew)" charset="0"/>
                <a:ea typeface="Times New Roman (Hebrew)" charset="0"/>
                <a:cs typeface="Times New Roman (Hebrew)" charset="0"/>
              </a:rPr>
              <a:t>אימפולסיביות</a:t>
            </a:r>
            <a:endParaRPr lang="en-US" sz="1800" dirty="0">
              <a:latin typeface="Times New Roman" pitchFamily="18" charset="0"/>
            </a:endParaRPr>
          </a:p>
          <a:p>
            <a:pPr algn="ctr" rtl="1">
              <a:spcBef>
                <a:spcPct val="0"/>
              </a:spcBef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הילד נוטה להתפרץ ומתקשה להמתין לתורו</a:t>
            </a:r>
            <a:r>
              <a:rPr lang="en-US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. </a:t>
            </a: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הדבר מתפרש כאגואיזם, גסות רוח</a:t>
            </a:r>
            <a:r>
              <a:rPr lang="en-US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 </a:t>
            </a: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וחוסר אכפתיות מהאחר</a:t>
            </a:r>
            <a:r>
              <a:rPr lang="en-US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.</a:t>
            </a:r>
          </a:p>
          <a:p>
            <a:pPr algn="ctr" rtl="1">
              <a:spcBef>
                <a:spcPct val="0"/>
              </a:spcBef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הילד עושה או אומר דברים מבלי לחשוב, ואחר כך מצטער עליהם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-36512" y="5085184"/>
            <a:ext cx="2376264" cy="1685077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050" b="1" dirty="0">
                <a:latin typeface="Myriad Pro" charset="0"/>
                <a:cs typeface="Times New Roman" pitchFamily="18" charset="0"/>
              </a:rPr>
              <a:t>Managing Medicine for Children and Teenagers with AD/HD”</a:t>
            </a:r>
            <a:r>
              <a:rPr lang="en-US" b="1" dirty="0">
                <a:latin typeface="Myriad Pro" charset="0"/>
                <a:cs typeface="Times New Roman" pitchFamily="18" charset="0"/>
              </a:rPr>
              <a:t>  </a:t>
            </a:r>
            <a:r>
              <a:rPr lang="en-US" sz="1050" b="1" dirty="0">
                <a:cs typeface="Times New Roman" pitchFamily="18" charset="0"/>
              </a:rPr>
              <a:t>www.help4adhd.org</a:t>
            </a:r>
            <a:r>
              <a:rPr lang="he-IL" sz="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050" b="1" dirty="0">
                <a:latin typeface="Myriad Pro" charset="0"/>
                <a:cs typeface="Times New Roman" pitchFamily="18" charset="0"/>
              </a:rPr>
              <a:t>Social skills in adults with ADHD”</a:t>
            </a:r>
            <a:r>
              <a:rPr lang="en-US" b="1" dirty="0">
                <a:latin typeface="Myriad Pro" charset="0"/>
                <a:cs typeface="Times New Roman" pitchFamily="18" charset="0"/>
              </a:rPr>
              <a:t> </a:t>
            </a:r>
            <a:r>
              <a:rPr lang="en-US" sz="1050" b="1" dirty="0">
                <a:cs typeface="Times New Roman" pitchFamily="18" charset="0"/>
                <a:hlinkClick r:id="rId2"/>
              </a:rPr>
              <a:t>www.help4adhd.org</a:t>
            </a:r>
            <a:r>
              <a:rPr lang="en-US" sz="800" dirty="0">
                <a:latin typeface="Times New Roman" pitchFamily="18" charset="0"/>
              </a:rPr>
              <a:t> </a:t>
            </a:r>
            <a:endParaRPr lang="he-IL" sz="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295400" y="2743200"/>
            <a:ext cx="6629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cs"/>
                <a:ea typeface="+mn-cs"/>
              </a:rPr>
              <a:t>האבחון והטיפול בהפרעת קשב וריכוז</a:t>
            </a:r>
            <a:endParaRPr 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cs"/>
              <a:ea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07704" y="1684397"/>
            <a:ext cx="6771204" cy="1687890"/>
          </a:xfrm>
          <a:prstGeom prst="wedgeEllipseCallout">
            <a:avLst>
              <a:gd name="adj1" fmla="val -51317"/>
              <a:gd name="adj2" fmla="val 92538"/>
            </a:avLst>
          </a:prstGeom>
          <a:ln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dirty="0">
                <a:cs typeface="Guttman Yad-Brush" pitchFamily="2" charset="-79"/>
              </a:rPr>
              <a:t>"הרופא בודק את הילד חמש דקות,</a:t>
            </a:r>
            <a:r>
              <a:rPr lang="en-US" dirty="0">
                <a:cs typeface="Guttman Yad-Brush" pitchFamily="2" charset="-79"/>
              </a:rPr>
              <a:t>  </a:t>
            </a:r>
            <a:r>
              <a:rPr lang="he-IL" dirty="0">
                <a:cs typeface="Guttman Yad-Brush" pitchFamily="2" charset="-79"/>
              </a:rPr>
              <a:t>ומיד ממליץ על תרופה"</a:t>
            </a:r>
            <a:endParaRPr lang="en-US" dirty="0">
              <a:cs typeface="Guttman Yad-Brush" pitchFamily="2" charset="-79"/>
            </a:endParaRPr>
          </a:p>
        </p:txBody>
      </p:sp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553200" y="914400"/>
            <a:ext cx="2200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cs"/>
                <a:ea typeface="+mn-cs"/>
              </a:rPr>
              <a:t>שמעתי ש...</a:t>
            </a:r>
            <a:endParaRPr lang="en-US" sz="3600" b="1" kern="1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755576" y="3429000"/>
            <a:ext cx="7986712" cy="264795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dirty="0">
                <a:cs typeface="Arial" pitchFamily="34" charset="0"/>
              </a:rPr>
              <a:t>נטייה רווחת היום היא לחשוב שגם מי שלא צריך טיפול תרופתי </a:t>
            </a:r>
          </a:p>
          <a:p>
            <a:pPr algn="r" rtl="1">
              <a:defRPr/>
            </a:pPr>
            <a:r>
              <a:rPr lang="he-IL" dirty="0">
                <a:cs typeface="Arial" pitchFamily="34" charset="0"/>
              </a:rPr>
              <a:t>מקבל אותו עקב "יד קלה" של גורמים רפואיים. </a:t>
            </a:r>
          </a:p>
          <a:p>
            <a:pPr algn="r" rtl="1">
              <a:defRPr/>
            </a:pPr>
            <a:r>
              <a:rPr lang="he-IL" dirty="0">
                <a:cs typeface="Arial" pitchFamily="34" charset="0"/>
              </a:rPr>
              <a:t>שמועות כגון אלה מקבלות חיזוקים רבים בתקשורת להמונים</a:t>
            </a:r>
          </a:p>
          <a:p>
            <a:pPr algn="r" rtl="1">
              <a:defRPr/>
            </a:pPr>
            <a:r>
              <a:rPr lang="he-IL" dirty="0">
                <a:cs typeface="Arial" pitchFamily="34" charset="0"/>
              </a:rPr>
              <a:t> המונעת על ידי אינטרסים. </a:t>
            </a:r>
          </a:p>
          <a:p>
            <a:pPr algn="r" rtl="1">
              <a:defRPr/>
            </a:pPr>
            <a:r>
              <a:rPr lang="he-IL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   כיצד באמת מתרחש תהליך אבחון של הפרעת קשב וריכוז?</a:t>
            </a:r>
            <a:r>
              <a:rPr lang="he-IL" dirty="0"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56"/>
          <p:cNvSpPr txBox="1">
            <a:spLocks noChangeArrowheads="1"/>
          </p:cNvSpPr>
          <p:nvPr/>
        </p:nvSpPr>
        <p:spPr bwMode="auto">
          <a:xfrm>
            <a:off x="873875" y="4653136"/>
            <a:ext cx="8018605" cy="1200329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b="1" dirty="0">
                <a:cs typeface="Arial" pitchFamily="34" charset="0"/>
              </a:rPr>
              <a:t>האבחנה נעשית לאחר שהקלינאי אסף את כל הנתונים </a:t>
            </a:r>
          </a:p>
          <a:p>
            <a:pPr algn="r" rtl="1">
              <a:spcBef>
                <a:spcPct val="0"/>
              </a:spcBef>
            </a:pPr>
            <a:r>
              <a:rPr lang="he-IL" b="1" dirty="0">
                <a:cs typeface="Arial" pitchFamily="34" charset="0"/>
              </a:rPr>
              <a:t>והסיק מהם שיש הפרעת קשב וריכוז וכן בדק קיום הפרעות נלוות</a:t>
            </a:r>
          </a:p>
          <a:p>
            <a:pPr algn="r" rtl="1">
              <a:spcBef>
                <a:spcPct val="0"/>
              </a:spcBef>
            </a:pPr>
            <a:endParaRPr lang="he-IL" b="1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831" y="764704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3200" b="1" dirty="0"/>
              <a:t>מי מוסמך לאבחן הפרעת קשב?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1988840"/>
            <a:ext cx="40094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spcBef>
                <a:spcPct val="0"/>
              </a:spcBef>
              <a:buFont typeface="Wingdings" pitchFamily="2" charset="2"/>
              <a:buChar char="ü"/>
            </a:pPr>
            <a:r>
              <a:rPr lang="he-IL" sz="2800" b="1" dirty="0">
                <a:cs typeface="Arial" pitchFamily="34" charset="0"/>
              </a:rPr>
              <a:t>רופא התפתחותי</a:t>
            </a:r>
          </a:p>
          <a:p>
            <a:pPr algn="r" rtl="1">
              <a:spcBef>
                <a:spcPct val="0"/>
              </a:spcBef>
              <a:buFont typeface="Wingdings" pitchFamily="2" charset="2"/>
              <a:buChar char="ü"/>
            </a:pPr>
            <a:r>
              <a:rPr lang="he-IL" sz="2800" b="1" dirty="0">
                <a:cs typeface="Arial" pitchFamily="34" charset="0"/>
              </a:rPr>
              <a:t>נוירולוג</a:t>
            </a:r>
          </a:p>
          <a:p>
            <a:pPr algn="r" rtl="1">
              <a:spcBef>
                <a:spcPct val="0"/>
              </a:spcBef>
              <a:buFont typeface="Wingdings" pitchFamily="2" charset="2"/>
              <a:buChar char="ü"/>
            </a:pPr>
            <a:r>
              <a:rPr lang="he-IL" sz="2800" b="1" dirty="0">
                <a:cs typeface="Arial" pitchFamily="34" charset="0"/>
              </a:rPr>
              <a:t>פסיכיאטר </a:t>
            </a:r>
          </a:p>
          <a:p>
            <a:pPr algn="r" rtl="1">
              <a:spcBef>
                <a:spcPct val="0"/>
              </a:spcBef>
              <a:buFont typeface="Wingdings" pitchFamily="2" charset="2"/>
              <a:buChar char="ü"/>
            </a:pPr>
            <a:r>
              <a:rPr lang="he-IL" sz="2800" b="1" dirty="0">
                <a:cs typeface="Arial" pitchFamily="34" charset="0"/>
              </a:rPr>
              <a:t>רופא ילדים שהוסמך לכך</a:t>
            </a:r>
            <a:endParaRPr lang="en-US" sz="2800" dirty="0"/>
          </a:p>
        </p:txBody>
      </p:sp>
      <p:pic>
        <p:nvPicPr>
          <p:cNvPr id="4098" name="Picture 2" descr="C:\Documents and Settings\ipelles\Local Settings\Temporary Internet Files\Content.IE5\89YFK9MB\MPj044227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44" y="1412776"/>
            <a:ext cx="1979712" cy="1319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63657" y="6165304"/>
            <a:ext cx="33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1400" dirty="0"/>
              <a:t>חוזר מנכ"ל משרד הבריאות 8/08 14.4.2008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92696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/>
              <a:t>האבחון מתבצע על פי </a:t>
            </a:r>
            <a:r>
              <a:rPr lang="en-US" b="1" dirty="0"/>
              <a:t>DSM-IV</a:t>
            </a:r>
            <a:r>
              <a:rPr lang="he-IL" b="1" dirty="0"/>
              <a:t>- </a:t>
            </a:r>
          </a:p>
          <a:p>
            <a:pPr algn="r" rtl="1"/>
            <a:r>
              <a:rPr lang="he-IL" dirty="0"/>
              <a:t>ספר האבחנות הפסיכיאטריות של האגודה האמריקאית לפסיכיאטריה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9135726"/>
              </p:ext>
            </p:extLst>
          </p:nvPr>
        </p:nvGraphicFramePr>
        <p:xfrm>
          <a:off x="1187624" y="2101304"/>
          <a:ext cx="741682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3068960"/>
            <a:ext cx="2790825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2" name="Text Box 2050"/>
          <p:cNvSpPr txBox="1">
            <a:spLocks noChangeArrowheads="1"/>
          </p:cNvSpPr>
          <p:nvPr/>
        </p:nvSpPr>
        <p:spPr bwMode="auto">
          <a:xfrm>
            <a:off x="3448393" y="692696"/>
            <a:ext cx="5184432" cy="5447645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>
              <a:buFontTx/>
              <a:buChar char="•"/>
            </a:pPr>
            <a:r>
              <a:rPr lang="he-IL" b="1" dirty="0">
                <a:cs typeface="Arial" pitchFamily="34" charset="0"/>
              </a:rPr>
              <a:t>מהי בדיוק הפרעת קשב וריכוז?</a:t>
            </a:r>
          </a:p>
          <a:p>
            <a:pPr algn="r" rtl="1">
              <a:buFontTx/>
              <a:buChar char="•"/>
            </a:pPr>
            <a:r>
              <a:rPr lang="he-IL" b="1" dirty="0">
                <a:cs typeface="Arial" pitchFamily="34" charset="0"/>
              </a:rPr>
              <a:t>כיצד ניתן לזהות אותה?</a:t>
            </a:r>
          </a:p>
          <a:p>
            <a:pPr algn="r" rtl="1">
              <a:buFontTx/>
              <a:buChar char="•"/>
            </a:pPr>
            <a:r>
              <a:rPr lang="he-IL" b="1" dirty="0">
                <a:cs typeface="Arial" pitchFamily="34" charset="0"/>
              </a:rPr>
              <a:t>מהן השלכותיה לאורך חייו של המטופל?</a:t>
            </a:r>
          </a:p>
          <a:p>
            <a:pPr algn="r" rtl="1">
              <a:buFontTx/>
              <a:buChar char="•"/>
            </a:pPr>
            <a:r>
              <a:rPr lang="he-IL" b="1" dirty="0">
                <a:cs typeface="Arial" pitchFamily="34" charset="0"/>
              </a:rPr>
              <a:t>מדוע חשוב לטפל בה?</a:t>
            </a:r>
          </a:p>
          <a:p>
            <a:pPr algn="r" rtl="1">
              <a:buFontTx/>
              <a:buChar char="•"/>
            </a:pPr>
            <a:r>
              <a:rPr lang="he-IL" b="1" dirty="0">
                <a:cs typeface="Arial" pitchFamily="34" charset="0"/>
              </a:rPr>
              <a:t>נתעמק בעובדות המדעיות כפי שנמצאו</a:t>
            </a:r>
          </a:p>
          <a:p>
            <a:pPr algn="r" rtl="1"/>
            <a:r>
              <a:rPr lang="he-IL" b="1" dirty="0">
                <a:cs typeface="Arial" pitchFamily="34" charset="0"/>
              </a:rPr>
              <a:t>          במחקרים על מנת לאפשר </a:t>
            </a:r>
          </a:p>
          <a:p>
            <a:pPr algn="r" rtl="1"/>
            <a:r>
              <a:rPr lang="he-IL" b="1" dirty="0">
                <a:cs typeface="Arial" pitchFamily="34" charset="0"/>
              </a:rPr>
              <a:t>          מתן תשובות מקצועי ומענה תומך</a:t>
            </a:r>
          </a:p>
          <a:p>
            <a:pPr algn="r" rtl="1"/>
            <a:r>
              <a:rPr lang="he-IL" b="1" dirty="0">
                <a:cs typeface="Arial" pitchFamily="34" charset="0"/>
              </a:rPr>
              <a:t>          לילד ולמשפחתו, או למבוגרים</a:t>
            </a:r>
          </a:p>
          <a:p>
            <a:pPr algn="r" rtl="1"/>
            <a:r>
              <a:rPr lang="he-IL" b="1" dirty="0">
                <a:cs typeface="Arial" pitchFamily="34" charset="0"/>
              </a:rPr>
              <a:t>          החשופים לשלל שמועות </a:t>
            </a:r>
          </a:p>
          <a:p>
            <a:pPr algn="r" rtl="1"/>
            <a:r>
              <a:rPr lang="he-IL" b="1" dirty="0">
                <a:cs typeface="Arial" pitchFamily="34" charset="0"/>
              </a:rPr>
              <a:t>          וסטיגמות סביב </a:t>
            </a:r>
            <a:r>
              <a:rPr lang="en-US" b="1" dirty="0">
                <a:cs typeface="Arial" pitchFamily="34" charset="0"/>
              </a:rPr>
              <a:t>ADHD</a:t>
            </a:r>
            <a:r>
              <a:rPr lang="he-IL" b="1" dirty="0">
                <a:cs typeface="Arial" pitchFamily="34" charset="0"/>
              </a:rPr>
              <a:t>.</a:t>
            </a:r>
            <a:endParaRPr lang="en-US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 Box 2"/>
          <p:cNvSpPr txBox="1">
            <a:spLocks noChangeArrowheads="1"/>
          </p:cNvSpPr>
          <p:nvPr/>
        </p:nvSpPr>
        <p:spPr bwMode="auto">
          <a:xfrm>
            <a:off x="1412502" y="548680"/>
            <a:ext cx="7119938" cy="64135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תהליך האבחון של הפרעת קשב וריכוז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9575" y="1628800"/>
            <a:ext cx="8199438" cy="4555093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/>
            <a:r>
              <a:rPr lang="he-IL" sz="3200" b="1" u="sng" dirty="0">
                <a:cs typeface="Arial" pitchFamily="34" charset="0"/>
              </a:rPr>
              <a:t>שאלוני ילד/ הורים / מורים</a:t>
            </a:r>
            <a:r>
              <a:rPr lang="he-IL" sz="3200" dirty="0">
                <a:cs typeface="Arial" pitchFamily="34" charset="0"/>
              </a:rPr>
              <a:t>- </a:t>
            </a:r>
            <a:r>
              <a:rPr lang="he-IL" dirty="0">
                <a:cs typeface="Arial" pitchFamily="34" charset="0"/>
              </a:rPr>
              <a:t>בשל חוסר היכולת להבחין בסממני</a:t>
            </a:r>
            <a:r>
              <a:rPr lang="en-US" dirty="0">
                <a:cs typeface="Arial" pitchFamily="34" charset="0"/>
              </a:rPr>
              <a:t> </a:t>
            </a:r>
            <a:r>
              <a:rPr lang="he-IL" dirty="0">
                <a:cs typeface="Arial" pitchFamily="34" charset="0"/>
              </a:rPr>
              <a:t>קשב וריכוז בחדר הבדיקה נדרש המטופל להגיע לרופא לאחר מילוי של שאלונים והערכות הכוללים תפקוד לימודי, תצפית התנהגותית, תורשה משפחתית ועוד.</a:t>
            </a:r>
          </a:p>
          <a:p>
            <a:pPr algn="r" rtl="1"/>
            <a:r>
              <a:rPr lang="he-IL" sz="2800" b="1" u="sng" dirty="0">
                <a:cs typeface="Arial" pitchFamily="34" charset="0"/>
              </a:rPr>
              <a:t>הערכה רפואית</a:t>
            </a:r>
            <a:r>
              <a:rPr lang="he-IL" sz="2800" dirty="0">
                <a:cs typeface="Arial" pitchFamily="34" charset="0"/>
              </a:rPr>
              <a:t>-   </a:t>
            </a:r>
          </a:p>
          <a:p>
            <a:pPr algn="r" rtl="1"/>
            <a:r>
              <a:rPr lang="he-IL" dirty="0">
                <a:cs typeface="Arial" pitchFamily="34" charset="0"/>
              </a:rPr>
              <a:t>היסטוריה רפואית               שלילת בעיות שמיעה  וראיה</a:t>
            </a:r>
          </a:p>
          <a:p>
            <a:pPr algn="r" rtl="1"/>
            <a:r>
              <a:rPr lang="he-IL" dirty="0">
                <a:cs typeface="Arial" pitchFamily="34" charset="0"/>
              </a:rPr>
              <a:t>בדיקה גופנית                    בדיקת קיום גורמי סיכון סביבתיים/קליניים</a:t>
            </a:r>
          </a:p>
          <a:p>
            <a:pPr algn="r" rtl="1"/>
            <a:r>
              <a:rPr lang="he-IL" dirty="0">
                <a:cs typeface="Arial" pitchFamily="34" charset="0"/>
              </a:rPr>
              <a:t>שימוש בתרופות שונות</a:t>
            </a:r>
          </a:p>
          <a:p>
            <a:pPr algn="r" rtl="1"/>
            <a:endParaRPr lang="en-US" dirty="0"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91952" y="5805264"/>
            <a:ext cx="7888560" cy="646331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he-IL" sz="1200" b="1" dirty="0">
                <a:latin typeface="Times New Roman" pitchFamily="18" charset="0"/>
                <a:cs typeface="Levenim MT" pitchFamily="2" charset="-79"/>
              </a:rPr>
              <a:t>מתוך המלצות הועדה המקצועית מטעם האיגוד לפסיכיאטריה של הילד והמתבגר</a:t>
            </a:r>
          </a:p>
          <a:p>
            <a:pPr algn="ctr" rtl="1">
              <a:spcBef>
                <a:spcPct val="0"/>
              </a:spcBef>
            </a:pPr>
            <a:r>
              <a:rPr lang="he-IL" sz="1200" b="1" dirty="0">
                <a:latin typeface="Times New Roman" pitchFamily="18" charset="0"/>
                <a:cs typeface="Levenim MT" pitchFamily="2" charset="-79"/>
              </a:rPr>
              <a:t>ההסתדרות הרפואית בישראל</a:t>
            </a:r>
            <a:r>
              <a:rPr lang="en-US" sz="1200" b="1" dirty="0">
                <a:latin typeface="Times New Roman" pitchFamily="18" charset="0"/>
                <a:cs typeface="Levenim MT" pitchFamily="2" charset="-79"/>
              </a:rPr>
              <a:t> </a:t>
            </a:r>
            <a:endParaRPr lang="he-IL" sz="1200" b="1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rtl="1">
              <a:spcBef>
                <a:spcPct val="0"/>
              </a:spcBef>
            </a:pPr>
            <a:r>
              <a:rPr lang="he-IL" sz="1200" b="1" dirty="0">
                <a:cs typeface="Levenim MT" pitchFamily="2" charset="-79"/>
              </a:rPr>
              <a:t>המועצה המדעית </a:t>
            </a:r>
            <a:r>
              <a:rPr lang="he-IL" sz="1200" b="1" dirty="0">
                <a:latin typeface="Times New Roman" pitchFamily="18" charset="0"/>
                <a:cs typeface="Levenim MT" pitchFamily="2" charset="-79"/>
              </a:rPr>
              <a:t>הנחיות קליניות</a:t>
            </a:r>
            <a:endParaRPr lang="ar-SA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052"/>
          <p:cNvSpPr txBox="1">
            <a:spLocks noChangeArrowheads="1"/>
          </p:cNvSpPr>
          <p:nvPr/>
        </p:nvSpPr>
        <p:spPr bwMode="auto">
          <a:xfrm>
            <a:off x="149398" y="1828800"/>
            <a:ext cx="8485015" cy="2677656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 b="1" u="sng" dirty="0">
                <a:cs typeface="Arial" pitchFamily="34" charset="0"/>
              </a:rPr>
              <a:t>מבחני השלמה</a:t>
            </a:r>
            <a:r>
              <a:rPr lang="he-IL" dirty="0">
                <a:cs typeface="Arial" pitchFamily="34" charset="0"/>
              </a:rPr>
              <a:t>- מדובר באבחנה קלינית ואין מבחנים בלעדיים לאבחנה.</a:t>
            </a:r>
          </a:p>
          <a:p>
            <a:pPr algn="r" rtl="1"/>
            <a:r>
              <a:rPr lang="he-IL" dirty="0">
                <a:cs typeface="Arial" pitchFamily="34" charset="0"/>
              </a:rPr>
              <a:t>רופאים נעזרים במבחנים רבים שיכולים לסייע לשלול מחלות אחרות </a:t>
            </a:r>
          </a:p>
          <a:p>
            <a:pPr algn="r" rtl="1"/>
            <a:r>
              <a:rPr lang="he-IL" dirty="0">
                <a:cs typeface="Arial" pitchFamily="34" charset="0"/>
              </a:rPr>
              <a:t>על בסיס נוירולוגי או פסיכיאטרי או מבחנים שיעזרו לבסס את האבחנה:</a:t>
            </a:r>
          </a:p>
          <a:p>
            <a:pPr algn="r" rtl="1">
              <a:buFont typeface="Wingdings" pitchFamily="2" charset="2"/>
              <a:buChar char="q"/>
            </a:pPr>
            <a:r>
              <a:rPr lang="he-IL" dirty="0">
                <a:cs typeface="Arial" pitchFamily="34" charset="0"/>
              </a:rPr>
              <a:t>מבחן ממוחשב של קשב ועוררות</a:t>
            </a:r>
            <a:r>
              <a:rPr lang="en-US" dirty="0">
                <a:cs typeface="Arial" pitchFamily="34" charset="0"/>
              </a:rPr>
              <a:t>-</a:t>
            </a:r>
            <a:r>
              <a:rPr lang="he-IL" dirty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T.O.V.A</a:t>
            </a:r>
            <a:r>
              <a:rPr lang="he-IL" dirty="0">
                <a:cs typeface="Arial" pitchFamily="34" charset="0"/>
              </a:rPr>
              <a:t>, </a:t>
            </a:r>
            <a:r>
              <a:rPr lang="en-US" dirty="0">
                <a:cs typeface="Arial" pitchFamily="34" charset="0"/>
              </a:rPr>
              <a:t>BRC</a:t>
            </a:r>
            <a:endParaRPr lang="he-IL" dirty="0">
              <a:cs typeface="Arial" pitchFamily="34" charset="0"/>
            </a:endParaRPr>
          </a:p>
          <a:p>
            <a:pPr algn="r" rtl="1">
              <a:buFont typeface="Wingdings" pitchFamily="2" charset="2"/>
              <a:buChar char="q"/>
            </a:pPr>
            <a:r>
              <a:rPr lang="he-IL" dirty="0">
                <a:cs typeface="Arial" pitchFamily="34" charset="0"/>
              </a:rPr>
              <a:t>סולמות הערכה – למשל </a:t>
            </a:r>
            <a:r>
              <a:rPr lang="en-US" dirty="0" err="1">
                <a:cs typeface="Arial" pitchFamily="34" charset="0"/>
              </a:rPr>
              <a:t>Conners</a:t>
            </a:r>
            <a:r>
              <a:rPr lang="he-IL" dirty="0">
                <a:cs typeface="Arial" pitchFamily="34" charset="0"/>
              </a:rPr>
              <a:t> , להורה ולמורה.</a:t>
            </a:r>
            <a:endParaRPr lang="en-US" dirty="0">
              <a:cs typeface="Arial" pitchFamily="34" charset="0"/>
            </a:endParaRPr>
          </a:p>
        </p:txBody>
      </p:sp>
      <p:sp>
        <p:nvSpPr>
          <p:cNvPr id="21508" name="Rectangle 2053"/>
          <p:cNvSpPr>
            <a:spLocks noChangeArrowheads="1"/>
          </p:cNvSpPr>
          <p:nvPr/>
        </p:nvSpPr>
        <p:spPr bwMode="auto">
          <a:xfrm>
            <a:off x="0" y="5733256"/>
            <a:ext cx="9144000" cy="118745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he-IL" sz="1200" b="1" dirty="0">
                <a:latin typeface="Times New Roman" pitchFamily="18" charset="0"/>
                <a:cs typeface="Levenim MT" pitchFamily="2" charset="-79"/>
              </a:rPr>
              <a:t>מתוך המלצות הועדה המקצועית מטעם האיגוד לפסיכיאטריה של הילד והמתבגר</a:t>
            </a:r>
          </a:p>
          <a:p>
            <a:pPr algn="ctr" rtl="1">
              <a:spcBef>
                <a:spcPct val="0"/>
              </a:spcBef>
            </a:pPr>
            <a:r>
              <a:rPr lang="he-IL" sz="1200" b="1" dirty="0">
                <a:latin typeface="Times New Roman" pitchFamily="18" charset="0"/>
                <a:cs typeface="Levenim MT" pitchFamily="2" charset="-79"/>
              </a:rPr>
              <a:t>ההסתדרות הרפואית בישראל</a:t>
            </a:r>
            <a:r>
              <a:rPr lang="en-US" sz="1200" b="1" dirty="0">
                <a:latin typeface="Times New Roman" pitchFamily="18" charset="0"/>
                <a:cs typeface="Levenim MT" pitchFamily="2" charset="-79"/>
              </a:rPr>
              <a:t> </a:t>
            </a:r>
            <a:endParaRPr lang="he-IL" sz="1200" b="1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rtl="1">
              <a:spcBef>
                <a:spcPct val="0"/>
              </a:spcBef>
            </a:pPr>
            <a:r>
              <a:rPr lang="he-IL" sz="1200" b="1" dirty="0">
                <a:cs typeface="Levenim MT" pitchFamily="2" charset="-79"/>
              </a:rPr>
              <a:t>המועצה המדעית </a:t>
            </a:r>
            <a:r>
              <a:rPr lang="he-IL" sz="1200" b="1" dirty="0">
                <a:latin typeface="Times New Roman" pitchFamily="18" charset="0"/>
                <a:cs typeface="Levenim MT" pitchFamily="2" charset="-79"/>
              </a:rPr>
              <a:t>הנחיות קליניות</a:t>
            </a:r>
            <a:endParaRPr lang="en-US" dirty="0">
              <a:latin typeface="Times New Roman" pitchFamily="18" charset="0"/>
            </a:endParaRPr>
          </a:p>
          <a:p>
            <a:pPr algn="ctr" rtl="1">
              <a:spcBef>
                <a:spcPct val="0"/>
              </a:spcBef>
            </a:pPr>
            <a:endParaRPr lang="ar-S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ar-SA" dirty="0"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4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תהליך האבחון של הפרעת קשב וריכוז</a:t>
            </a:r>
            <a:b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75294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endParaRPr lang="he-IL" sz="2800" dirty="0"/>
          </a:p>
          <a:p>
            <a:pPr algn="r" rtl="1">
              <a:buFont typeface="Wingdings" pitchFamily="2" charset="2"/>
              <a:buChar char="q"/>
            </a:pPr>
            <a:r>
              <a:rPr lang="he-IL" sz="2800" dirty="0"/>
              <a:t>סימנים שמעידים לכאורה על הפרעת קשב יכולים לנבוע ממקור רפואי</a:t>
            </a:r>
            <a:r>
              <a:rPr lang="en-US" sz="2800" dirty="0"/>
              <a:t> </a:t>
            </a:r>
            <a:r>
              <a:rPr lang="he-IL" sz="2800" dirty="0"/>
              <a:t>אחר. </a:t>
            </a:r>
          </a:p>
          <a:p>
            <a:pPr algn="r" rtl="1">
              <a:buFont typeface="Wingdings" pitchFamily="2" charset="2"/>
              <a:buChar char="q"/>
            </a:pPr>
            <a:r>
              <a:rPr lang="he-IL" sz="2800" dirty="0"/>
              <a:t>חייבים ללכת לרופא שהוסמך לאבחן </a:t>
            </a:r>
            <a:r>
              <a:rPr lang="en-US" sz="2800" dirty="0"/>
              <a:t>ADHD</a:t>
            </a:r>
            <a:r>
              <a:rPr lang="he-IL" sz="2800" dirty="0"/>
              <a:t> לקבלת אבחון מקיף ונכון.</a:t>
            </a:r>
          </a:p>
          <a:p>
            <a:pPr algn="r" rtl="1">
              <a:buFont typeface="Wingdings" pitchFamily="2" charset="2"/>
              <a:buChar char="q"/>
            </a:pPr>
            <a:r>
              <a:rPr lang="he-IL" sz="2800" dirty="0"/>
              <a:t>משך זמן האבחון לפי הנחיות משרד הבריאות: 45 דקות עד שעתיים</a:t>
            </a:r>
            <a:r>
              <a:rPr lang="he-IL" sz="2800" baseline="30000" dirty="0"/>
              <a:t>(2)</a:t>
            </a:r>
            <a:r>
              <a:rPr lang="he-IL" sz="2800" dirty="0"/>
              <a:t>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b="1" dirty="0"/>
              <a:t>חשיבות האבחנה המבדלת</a:t>
            </a:r>
            <a:r>
              <a:rPr lang="he-IL" sz="4400" baseline="30000" dirty="0"/>
              <a:t>(1)</a:t>
            </a:r>
            <a:r>
              <a:rPr lang="he-IL" b="1" dirty="0"/>
              <a:t>:</a:t>
            </a:r>
            <a:br>
              <a:rPr lang="he-IL" b="1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2962" y="6165304"/>
            <a:ext cx="3038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1200" dirty="0"/>
              <a:t>2. חוזר מנכ"ל משרד הבריאות 8/08 14.4.2008</a:t>
            </a:r>
            <a:endParaRPr lang="en-US" sz="1200" dirty="0"/>
          </a:p>
        </p:txBody>
      </p:sp>
      <p:sp>
        <p:nvSpPr>
          <p:cNvPr id="6" name="Rectangle 2053"/>
          <p:cNvSpPr>
            <a:spLocks noChangeArrowheads="1"/>
          </p:cNvSpPr>
          <p:nvPr/>
        </p:nvSpPr>
        <p:spPr bwMode="auto">
          <a:xfrm>
            <a:off x="2267744" y="5445224"/>
            <a:ext cx="6263680" cy="646331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sz="1200" b="1" dirty="0">
                <a:cs typeface="Arial" pitchFamily="34" charset="0"/>
              </a:rPr>
              <a:t>1.מתוך המלצות הועדה המקצועית מטעם האיגוד לפסיכיאטריה של הילד והמתבגר</a:t>
            </a:r>
          </a:p>
          <a:p>
            <a:pPr algn="r" rtl="1">
              <a:spcBef>
                <a:spcPct val="0"/>
              </a:spcBef>
            </a:pPr>
            <a:r>
              <a:rPr lang="he-IL" sz="1200" b="1" dirty="0">
                <a:cs typeface="Arial" pitchFamily="34" charset="0"/>
              </a:rPr>
              <a:t>ההסתדרות הרפואית בישראל</a:t>
            </a:r>
            <a:r>
              <a:rPr lang="en-US" sz="1200" b="1" dirty="0">
                <a:cs typeface="Arial" pitchFamily="34" charset="0"/>
              </a:rPr>
              <a:t> </a:t>
            </a:r>
            <a:endParaRPr lang="he-IL" sz="1200" b="1" dirty="0">
              <a:ea typeface="Arial Unicode MS" pitchFamily="34" charset="-128"/>
              <a:cs typeface="Arial" pitchFamily="34" charset="0"/>
            </a:endParaRPr>
          </a:p>
          <a:p>
            <a:pPr algn="r" rtl="1">
              <a:spcBef>
                <a:spcPct val="0"/>
              </a:spcBef>
            </a:pPr>
            <a:r>
              <a:rPr lang="he-IL" sz="1200" b="1" dirty="0">
                <a:cs typeface="Arial" pitchFamily="34" charset="0"/>
              </a:rPr>
              <a:t>המועצה המדעית הנחיות קליניות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/>
          <a:lstStyle/>
          <a:p>
            <a:pPr algn="ctr"/>
            <a:r>
              <a:rPr lang="he-IL" altLang="en-GB" b="1" dirty="0">
                <a:cs typeface="Arial" pitchFamily="34" charset="0"/>
              </a:rPr>
              <a:t>תחלואה נלוות 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1592759" y="1647279"/>
            <a:ext cx="7162800" cy="434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4640759" y="2104479"/>
            <a:ext cx="3309938" cy="2971800"/>
          </a:xfrm>
          <a:prstGeom prst="ellipse">
            <a:avLst/>
          </a:prstGeom>
          <a:noFill/>
          <a:ln w="38100">
            <a:solidFill>
              <a:srgbClr val="FFA300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Ctr="1"/>
          <a:lstStyle/>
          <a:p>
            <a:pPr algn="r" eaLnBrk="1" hangingPunct="1">
              <a:spcBef>
                <a:spcPct val="0"/>
              </a:spcBef>
            </a:pPr>
            <a:r>
              <a:rPr lang="en-GB" sz="2000">
                <a:solidFill>
                  <a:srgbClr val="FFA300"/>
                </a:solidFill>
              </a:rPr>
              <a:t>Oppositional</a:t>
            </a:r>
            <a:r>
              <a:rPr lang="en-GB" sz="2000"/>
              <a:t> 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2000">
                <a:solidFill>
                  <a:srgbClr val="FFA300"/>
                </a:solidFill>
              </a:rPr>
              <a:t>Defiant 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2000">
                <a:solidFill>
                  <a:srgbClr val="FFA300"/>
                </a:solidFill>
              </a:rPr>
              <a:t>Disorder</a:t>
            </a:r>
          </a:p>
          <a:p>
            <a:pPr algn="r" eaLnBrk="1" hangingPunct="1">
              <a:spcBef>
                <a:spcPct val="0"/>
              </a:spcBef>
            </a:pPr>
            <a:r>
              <a:rPr lang="en-GB" sz="2000">
                <a:solidFill>
                  <a:srgbClr val="FFA300"/>
                </a:solidFill>
              </a:rPr>
              <a:t>40%</a:t>
            </a:r>
            <a:endParaRPr lang="en-GB" sz="2000">
              <a:latin typeface="Times" pitchFamily="18" charset="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175497" y="2180679"/>
            <a:ext cx="1693862" cy="1752600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eaLnBrk="1" hangingPunct="1">
              <a:spcBef>
                <a:spcPct val="0"/>
              </a:spcBef>
            </a:pPr>
            <a:r>
              <a:rPr lang="en-GB">
                <a:solidFill>
                  <a:srgbClr val="00CCFF"/>
                </a:solidFill>
              </a:rPr>
              <a:t>Tics</a:t>
            </a:r>
          </a:p>
          <a:p>
            <a:pPr eaLnBrk="1" hangingPunct="1">
              <a:spcBef>
                <a:spcPct val="0"/>
              </a:spcBef>
            </a:pPr>
            <a:r>
              <a:rPr lang="en-GB">
                <a:solidFill>
                  <a:srgbClr val="00CCFF"/>
                </a:solidFill>
              </a:rPr>
              <a:t>11%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2499222" y="3476079"/>
            <a:ext cx="2032000" cy="1905000"/>
          </a:xfrm>
          <a:prstGeom prst="ellipse">
            <a:avLst/>
          </a:prstGeom>
          <a:noFill/>
          <a:ln w="38100">
            <a:solidFill>
              <a:srgbClr val="D60093"/>
            </a:solidFill>
            <a:round/>
            <a:headEnd type="none" w="sm" len="sm"/>
            <a:tailEnd type="none" w="sm" len="sm"/>
          </a:ln>
        </p:spPr>
        <p:txBody>
          <a:bodyPr wrap="none" lIns="0" rIns="0" bIns="0" anchor="ctr"/>
          <a:lstStyle/>
          <a:p>
            <a:pPr eaLnBrk="1" hangingPunct="1">
              <a:spcBef>
                <a:spcPct val="0"/>
              </a:spcBef>
            </a:pPr>
            <a:r>
              <a:rPr lang="en-GB" sz="2000">
                <a:solidFill>
                  <a:srgbClr val="D60093"/>
                </a:solidFill>
              </a:rPr>
              <a:t>Conduct </a:t>
            </a:r>
          </a:p>
          <a:p>
            <a:pPr eaLnBrk="1" hangingPunct="1">
              <a:spcBef>
                <a:spcPct val="0"/>
              </a:spcBef>
            </a:pPr>
            <a:r>
              <a:rPr lang="en-GB" sz="2000">
                <a:solidFill>
                  <a:srgbClr val="D60093"/>
                </a:solidFill>
              </a:rPr>
              <a:t>Disorder</a:t>
            </a:r>
          </a:p>
          <a:p>
            <a:pPr eaLnBrk="1" hangingPunct="1">
              <a:spcBef>
                <a:spcPct val="0"/>
              </a:spcBef>
            </a:pPr>
            <a:r>
              <a:rPr lang="en-GB" sz="2000">
                <a:solidFill>
                  <a:srgbClr val="D60093"/>
                </a:solidFill>
              </a:rPr>
              <a:t>14%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3878759" y="3095079"/>
            <a:ext cx="2481263" cy="2514600"/>
          </a:xfrm>
          <a:prstGeom prst="ellipse">
            <a:avLst/>
          </a:prstGeom>
          <a:noFill/>
          <a:ln w="381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bIns="0" anchor="b" anchorCtr="1"/>
          <a:lstStyle/>
          <a:p>
            <a:pPr algn="ctr" eaLnBrk="1" hangingPunct="1">
              <a:spcBef>
                <a:spcPct val="0"/>
              </a:spcBef>
            </a:pPr>
            <a:endParaRPr lang="en-GB">
              <a:solidFill>
                <a:srgbClr val="FF99CC"/>
              </a:solidFill>
              <a:latin typeface="Times" pitchFamily="18" charset="0"/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4259759" y="3552279"/>
            <a:ext cx="947738" cy="1066800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en-GB">
              <a:latin typeface="Times" pitchFamily="18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126159" y="2637879"/>
            <a:ext cx="976313" cy="1006475"/>
          </a:xfrm>
          <a:prstGeom prst="rect">
            <a:avLst/>
          </a:prstGeom>
          <a:noFill/>
          <a:ln w="11176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GB" sz="2000">
                <a:solidFill>
                  <a:srgbClr val="FF3300"/>
                </a:solidFill>
              </a:rPr>
              <a:t>ADHD </a:t>
            </a:r>
          </a:p>
          <a:p>
            <a:pPr algn="ctr" eaLnBrk="1" hangingPunct="1">
              <a:spcBef>
                <a:spcPct val="0"/>
              </a:spcBef>
            </a:pPr>
            <a:r>
              <a:rPr lang="en-GB" sz="2000">
                <a:solidFill>
                  <a:srgbClr val="FF3300"/>
                </a:solidFill>
              </a:rPr>
              <a:t>alone</a:t>
            </a:r>
          </a:p>
          <a:p>
            <a:pPr algn="ctr" eaLnBrk="1" hangingPunct="1">
              <a:spcBef>
                <a:spcPct val="0"/>
              </a:spcBef>
            </a:pPr>
            <a:r>
              <a:rPr lang="en-GB" sz="2000">
                <a:solidFill>
                  <a:srgbClr val="FF3300"/>
                </a:solidFill>
              </a:rPr>
              <a:t>31%</a:t>
            </a:r>
            <a:endParaRPr lang="en-GB" sz="2000">
              <a:solidFill>
                <a:srgbClr val="FF3300"/>
              </a:solidFill>
              <a:latin typeface="Times" pitchFamily="18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004297" y="3718967"/>
            <a:ext cx="1558925" cy="1006475"/>
          </a:xfrm>
          <a:prstGeom prst="rect">
            <a:avLst/>
          </a:prstGeom>
          <a:noFill/>
          <a:ln w="11176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GB" sz="2000">
                <a:solidFill>
                  <a:srgbClr val="003300"/>
                </a:solidFill>
              </a:rPr>
              <a:t>Anxiety </a:t>
            </a:r>
          </a:p>
          <a:p>
            <a:pPr algn="ctr" eaLnBrk="1" hangingPunct="1">
              <a:spcBef>
                <a:spcPct val="0"/>
              </a:spcBef>
            </a:pPr>
            <a:r>
              <a:rPr lang="en-GB" sz="2000">
                <a:solidFill>
                  <a:srgbClr val="003300"/>
                </a:solidFill>
              </a:rPr>
              <a:t>Disorder </a:t>
            </a:r>
          </a:p>
          <a:p>
            <a:pPr algn="ctr" eaLnBrk="1" hangingPunct="1">
              <a:spcBef>
                <a:spcPct val="0"/>
              </a:spcBef>
            </a:pPr>
            <a:r>
              <a:rPr lang="en-GB" sz="2000">
                <a:solidFill>
                  <a:srgbClr val="003300"/>
                </a:solidFill>
              </a:rPr>
              <a:t>34%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3312022" y="4390479"/>
            <a:ext cx="1016000" cy="1371600"/>
          </a:xfrm>
          <a:prstGeom prst="line">
            <a:avLst/>
          </a:prstGeom>
          <a:noFill/>
          <a:ln w="20701">
            <a:solidFill>
              <a:srgbClr val="000099"/>
            </a:solidFill>
            <a:round/>
            <a:headEnd type="triangle" w="lg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27584" y="5716042"/>
            <a:ext cx="2482850" cy="396875"/>
          </a:xfrm>
          <a:prstGeom prst="rect">
            <a:avLst/>
          </a:prstGeom>
          <a:noFill/>
          <a:ln w="11176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GB" sz="2000">
                <a:solidFill>
                  <a:srgbClr val="000099"/>
                </a:solidFill>
              </a:rPr>
              <a:t>Mood Disorders  4%</a:t>
            </a:r>
            <a:endParaRPr lang="en-GB" sz="2000">
              <a:solidFill>
                <a:srgbClr val="000099"/>
              </a:solidFill>
              <a:latin typeface="Times" pitchFamily="18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7020272" y="5712544"/>
            <a:ext cx="2014537" cy="812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GB" sz="1200" b="1" dirty="0">
                <a:solidFill>
                  <a:srgbClr val="FFA300"/>
                </a:solidFill>
                <a:latin typeface="Helvetica" pitchFamily="34" charset="0"/>
              </a:rPr>
              <a:t>MTA Cooperative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GB" sz="1200" b="1" dirty="0">
                <a:solidFill>
                  <a:srgbClr val="FFA300"/>
                </a:solidFill>
                <a:latin typeface="Helvetica" pitchFamily="34" charset="0"/>
              </a:rPr>
              <a:t>Group. Arch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GB" sz="1200" b="1" dirty="0">
                <a:solidFill>
                  <a:srgbClr val="FFA300"/>
                </a:solidFill>
                <a:latin typeface="Helvetica" pitchFamily="34" charset="0"/>
              </a:rPr>
              <a:t>Gen Psychiatry 1999; 56:1088–1096</a:t>
            </a:r>
            <a:r>
              <a:rPr lang="en-GB" sz="1400" b="1" dirty="0">
                <a:latin typeface="Helvetica" pitchFamily="34" charset="0"/>
              </a:rPr>
              <a:t> </a:t>
            </a:r>
            <a:endParaRPr lang="en-GB" sz="1200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485456" y="2378968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he-IL" altLang="en-US" sz="2000" b="1" dirty="0"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he-IL" altLang="en-US" sz="2000" b="1" dirty="0">
                <a:cs typeface="Arial" pitchFamily="34" charset="0"/>
              </a:rPr>
              <a:t>טיפול תרופתי והתנהגותי </a:t>
            </a:r>
          </a:p>
          <a:p>
            <a:pPr algn="ctr">
              <a:spcBef>
                <a:spcPct val="0"/>
              </a:spcBef>
            </a:pPr>
            <a:endParaRPr lang="en-US" altLang="en-US" sz="2000" dirty="0"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4440" y="274320"/>
            <a:ext cx="6273944" cy="1143000"/>
          </a:xfrm>
        </p:spPr>
        <p:txBody>
          <a:bodyPr/>
          <a:lstStyle/>
          <a:p>
            <a:pPr rtl="1"/>
            <a:r>
              <a:rPr lang="en-US" altLang="en-US" sz="3600" b="1" dirty="0"/>
              <a:t>ADHD</a:t>
            </a:r>
            <a:r>
              <a:rPr lang="he-IL" altLang="en-US" sz="3600" b="1" dirty="0">
                <a:ea typeface="Times New Roman (Hebrew)" charset="0"/>
                <a:cs typeface="Times New Roman (Hebrew)" charset="0"/>
              </a:rPr>
              <a:t>  - תוצאות מחקר </a:t>
            </a:r>
            <a:r>
              <a:rPr lang="en-US" altLang="en-US" sz="3600" b="1" dirty="0">
                <a:ea typeface="Times New Roman (Hebrew)" charset="0"/>
                <a:cs typeface="Times New Roman (Hebrew)" charset="0"/>
              </a:rPr>
              <a:t>MTA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2689225"/>
            <a:ext cx="3657600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he-IL" altLang="en-US" sz="2000" b="1">
                <a:cs typeface="Arial" pitchFamily="34" charset="0"/>
              </a:rPr>
              <a:t>טיפול תרופתי בלבד</a:t>
            </a:r>
            <a:r>
              <a:rPr lang="en-US" altLang="en-US" b="1"/>
              <a:t>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308448" y="5562600"/>
            <a:ext cx="449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>
              <a:lnSpc>
                <a:spcPct val="95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itchFamily="2" charset="2"/>
              <a:buChar char="Ø"/>
            </a:pPr>
            <a:r>
              <a:rPr lang="en-US" altLang="en-US" b="1" dirty="0"/>
              <a:t> </a:t>
            </a:r>
            <a:r>
              <a:rPr lang="he-IL" altLang="en-US" b="1" dirty="0">
                <a:cs typeface="Arial" pitchFamily="34" charset="0"/>
              </a:rPr>
              <a:t>טיפול התנהגותי בלבד</a:t>
            </a:r>
            <a:r>
              <a:rPr lang="en-US" altLang="en-US" b="1" dirty="0"/>
              <a:t> </a:t>
            </a:r>
          </a:p>
          <a:p>
            <a:pPr algn="r" rtl="1">
              <a:lnSpc>
                <a:spcPct val="95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itchFamily="2" charset="2"/>
              <a:buChar char="Ø"/>
            </a:pPr>
            <a:r>
              <a:rPr lang="en-US" altLang="en-US" b="1" dirty="0"/>
              <a:t> </a:t>
            </a:r>
            <a:r>
              <a:rPr lang="he-IL" altLang="en-US" b="1" dirty="0">
                <a:cs typeface="Arial" pitchFamily="34" charset="0"/>
              </a:rPr>
              <a:t>טיפול בקהילה</a:t>
            </a:r>
            <a:endParaRPr lang="en-US" altLang="en-US" b="1" dirty="0">
              <a:cs typeface="Arial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65000"/>
              <a:buFont typeface="Monotype Sorts" pitchFamily="2" charset="2"/>
              <a:buNone/>
            </a:pPr>
            <a:r>
              <a:rPr lang="he-IL" altLang="en-US" sz="2200" b="1">
                <a:cs typeface="Arial" pitchFamily="34" charset="0"/>
              </a:rPr>
              <a:t>באופן אבסולוטי כל זרועות הטיפול נמצאו יעילות.</a:t>
            </a:r>
            <a:endParaRPr lang="en-US" altLang="en-US" b="1">
              <a:cs typeface="Arial" pitchFamily="34" charset="0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362200" y="3886200"/>
            <a:ext cx="4343400" cy="1524000"/>
          </a:xfrm>
          <a:prstGeom prst="downArrowCallou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90800" y="4013200"/>
            <a:ext cx="3810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he-IL" altLang="en-US" b="1" i="1">
                <a:solidFill>
                  <a:srgbClr val="FF3300"/>
                </a:solidFill>
                <a:cs typeface="Arial" pitchFamily="34" charset="0"/>
              </a:rPr>
              <a:t>נמצאה יעילות דומה ועדיפות על:</a:t>
            </a:r>
            <a:endParaRPr lang="en-US" altLang="en-US" b="1" i="1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4648200" y="2520950"/>
            <a:ext cx="3962400" cy="838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609600" y="2514600"/>
            <a:ext cx="3810000" cy="838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124200" y="3352800"/>
            <a:ext cx="3810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rot="5101307">
            <a:off x="5295900" y="3352800"/>
            <a:ext cx="3810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5494338" y="6394723"/>
            <a:ext cx="326866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1200" b="1" dirty="0"/>
              <a:t>(MTA Study Group, Arch Gen Psych, 1999)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1048072" y="1844824"/>
            <a:ext cx="777240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20000"/>
              </a:lnSpc>
              <a:spcBef>
                <a:spcPct val="0"/>
              </a:spcBef>
              <a:buClr>
                <a:srgbClr val="FF3300"/>
              </a:buClr>
              <a:buSzPct val="65000"/>
              <a:buFont typeface="Wingdings" pitchFamily="2" charset="2"/>
              <a:buChar char="q"/>
            </a:pPr>
            <a:r>
              <a:rPr lang="en-US" altLang="en-US" sz="2200" b="1" dirty="0"/>
              <a:t>  </a:t>
            </a:r>
            <a:r>
              <a:rPr lang="he-IL" altLang="en-US" sz="2200" b="1" dirty="0">
                <a:cs typeface="Arial" pitchFamily="34" charset="0"/>
              </a:rPr>
              <a:t>הטיפול התרופתי והטיפול המשולב (התרופתי וההתנהגותי), ביחס לטיפול בקהילה:</a:t>
            </a:r>
            <a:endParaRPr lang="en-US" altLang="en-US" b="1" dirty="0">
              <a:cs typeface="Arial" pitchFamily="34" charset="0"/>
            </a:endParaRP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5410200" y="6202363"/>
            <a:ext cx="326866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altLang="en-US" sz="1200" b="1"/>
              <a:t>(MTA Study Group, Arch Gen Psych, 1999)</a:t>
            </a:r>
          </a:p>
        </p:txBody>
      </p:sp>
      <p:sp>
        <p:nvSpPr>
          <p:cNvPr id="23556" name="Text Box 15"/>
          <p:cNvSpPr txBox="1">
            <a:spLocks noChangeArrowheads="1"/>
          </p:cNvSpPr>
          <p:nvPr/>
        </p:nvSpPr>
        <p:spPr bwMode="auto">
          <a:xfrm>
            <a:off x="268305" y="2995613"/>
            <a:ext cx="9158276" cy="3083921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r" rtl="1">
              <a:lnSpc>
                <a:spcPct val="135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itchFamily="2" charset="2"/>
              <a:buChar char="Ø"/>
            </a:pPr>
            <a:r>
              <a:rPr lang="en-US" altLang="en-US" b="1" dirty="0"/>
              <a:t> </a:t>
            </a:r>
            <a:r>
              <a:rPr lang="he-IL" altLang="en-US" b="1" dirty="0">
                <a:cs typeface="Arial" pitchFamily="34" charset="0"/>
              </a:rPr>
              <a:t>טיטרציה מבוקרת יותר</a:t>
            </a:r>
            <a:endParaRPr lang="en-US" altLang="en-US" b="1" dirty="0">
              <a:cs typeface="Arial" pitchFamily="34" charset="0"/>
            </a:endParaRPr>
          </a:p>
          <a:p>
            <a:pPr lvl="1" algn="r" rtl="1">
              <a:lnSpc>
                <a:spcPct val="135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itchFamily="2" charset="2"/>
              <a:buChar char="Ø"/>
            </a:pPr>
            <a:r>
              <a:rPr lang="en-US" altLang="en-US" b="1" dirty="0"/>
              <a:t> </a:t>
            </a:r>
            <a:r>
              <a:rPr lang="he-IL" altLang="en-US" b="1" dirty="0">
                <a:cs typeface="Arial" pitchFamily="34" charset="0"/>
              </a:rPr>
              <a:t>יותר הקפדה על מינונים על מנת להשיג תוצאות טיפול אופטימאליות</a:t>
            </a:r>
            <a:endParaRPr lang="en-US" altLang="en-US" b="1" dirty="0">
              <a:cs typeface="Arial" pitchFamily="34" charset="0"/>
            </a:endParaRPr>
          </a:p>
          <a:p>
            <a:pPr lvl="1" algn="r" rtl="1">
              <a:lnSpc>
                <a:spcPct val="135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itchFamily="2" charset="2"/>
              <a:buChar char="Ø"/>
            </a:pPr>
            <a:r>
              <a:rPr lang="en-US" altLang="en-US" b="1" dirty="0"/>
              <a:t> </a:t>
            </a:r>
            <a:r>
              <a:rPr lang="he-IL" altLang="en-US" b="1" dirty="0">
                <a:cs typeface="Arial" pitchFamily="34" charset="0"/>
              </a:rPr>
              <a:t>מתן טיפול 3 פעמים ביום</a:t>
            </a:r>
          </a:p>
          <a:p>
            <a:pPr lvl="1" algn="ctr" rtl="1">
              <a:lnSpc>
                <a:spcPct val="135000"/>
              </a:lnSpc>
              <a:spcBef>
                <a:spcPct val="0"/>
              </a:spcBef>
              <a:buClr>
                <a:srgbClr val="FF3300"/>
              </a:buClr>
              <a:buSzPct val="75000"/>
            </a:pPr>
            <a:r>
              <a:rPr lang="he-IL" altLang="en-US" b="1" u="sng" dirty="0">
                <a:cs typeface="Arial" pitchFamily="34" charset="0"/>
              </a:rPr>
              <a:t>מסקנה</a:t>
            </a:r>
            <a:r>
              <a:rPr lang="he-IL" altLang="en-US" b="1" dirty="0">
                <a:cs typeface="Arial" pitchFamily="34" charset="0"/>
              </a:rPr>
              <a:t>: </a:t>
            </a:r>
          </a:p>
          <a:p>
            <a:pPr lvl="1" algn="ctr" rtl="1">
              <a:lnSpc>
                <a:spcPct val="135000"/>
              </a:lnSpc>
              <a:spcBef>
                <a:spcPct val="0"/>
              </a:spcBef>
              <a:buClr>
                <a:srgbClr val="FF3300"/>
              </a:buClr>
              <a:buSzPct val="75000"/>
            </a:pPr>
            <a:r>
              <a:rPr lang="he-IL" altLang="en-US" b="1" dirty="0">
                <a:cs typeface="Arial" pitchFamily="34" charset="0"/>
              </a:rPr>
              <a:t> יש להדגיש בפני הורים את חשיבותו של מעקב </a:t>
            </a:r>
          </a:p>
          <a:p>
            <a:pPr lvl="1" algn="r" rtl="1">
              <a:lnSpc>
                <a:spcPct val="135000"/>
              </a:lnSpc>
              <a:spcBef>
                <a:spcPct val="0"/>
              </a:spcBef>
              <a:buClr>
                <a:srgbClr val="FF3300"/>
              </a:buClr>
              <a:buSzPct val="75000"/>
            </a:pPr>
            <a:r>
              <a:rPr lang="he-IL" altLang="en-US" b="1" dirty="0">
                <a:cs typeface="Arial" pitchFamily="34" charset="0"/>
              </a:rPr>
              <a:t>                        והקפדה על המסגרת הטיפולית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23557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9632" y="274320"/>
            <a:ext cx="7498080" cy="1143000"/>
          </a:xfrm>
          <a:noFill/>
        </p:spPr>
        <p:txBody>
          <a:bodyPr/>
          <a:lstStyle/>
          <a:p>
            <a:pPr algn="ctr" rtl="1"/>
            <a:r>
              <a:rPr lang="en-US" altLang="en-US" sz="3600" b="1" dirty="0"/>
              <a:t>ADHD</a:t>
            </a:r>
            <a:r>
              <a:rPr lang="he-IL" altLang="en-US" sz="3600" b="1" dirty="0">
                <a:ea typeface="Times New Roman (Hebrew)" charset="0"/>
                <a:cs typeface="Times New Roman (Hebrew)" charset="0"/>
              </a:rPr>
              <a:t>  - תוצאות מחקר </a:t>
            </a:r>
            <a:r>
              <a:rPr lang="en-US" altLang="en-US" sz="3600" b="1" dirty="0">
                <a:ea typeface="Times New Roman (Hebrew)" charset="0"/>
                <a:cs typeface="Times New Roman (Hebrew)" charset="0"/>
              </a:rPr>
              <a:t>MTA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1026"/>
          <p:cNvSpPr>
            <a:spLocks noChangeArrowheads="1" noChangeShapeType="1" noTextEdit="1"/>
          </p:cNvSpPr>
          <p:nvPr/>
        </p:nvSpPr>
        <p:spPr bwMode="auto">
          <a:xfrm>
            <a:off x="6553200" y="914400"/>
            <a:ext cx="2200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cs"/>
                <a:ea typeface="+mn-cs"/>
              </a:rPr>
              <a:t>שמעתי ש...</a:t>
            </a:r>
            <a:endParaRPr 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698500" y="3087688"/>
            <a:ext cx="7956550" cy="1552575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 dirty="0">
                <a:cs typeface="Arial" pitchFamily="34" charset="0"/>
              </a:rPr>
              <a:t>או למשל:</a:t>
            </a:r>
          </a:p>
          <a:p>
            <a:pPr algn="r" rtl="1"/>
            <a:r>
              <a:rPr lang="he-IL" dirty="0">
                <a:cs typeface="Arial" pitchFamily="34" charset="0"/>
              </a:rPr>
              <a:t>" </a:t>
            </a:r>
            <a:r>
              <a:rPr lang="he-IL" b="1" dirty="0">
                <a:cs typeface="Arial" pitchFamily="34" charset="0"/>
              </a:rPr>
              <a:t>הטיפול התרופתי פוגע בגדילה" ,  "התרופות ממכרות"   </a:t>
            </a:r>
          </a:p>
          <a:p>
            <a:pPr algn="r" rtl="1"/>
            <a:r>
              <a:rPr lang="he-IL" b="1" dirty="0">
                <a:cs typeface="Arial" pitchFamily="34" charset="0"/>
              </a:rPr>
              <a:t>" לא אתן סמים לילד שלי " , "אטפל בו על ידי הורות טובה יותר"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893638" y="5029200"/>
            <a:ext cx="8070850" cy="1004888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1"/>
            <a:r>
              <a:rPr lang="he-IL">
                <a:cs typeface="Arial" pitchFamily="34" charset="0"/>
              </a:rPr>
              <a:t>משפטים אלה שמקורם בשמועות מתארים את קושי החוויה שעוברת </a:t>
            </a:r>
          </a:p>
          <a:p>
            <a:pPr algn="ctr" rtl="1"/>
            <a:r>
              <a:rPr lang="he-IL">
                <a:cs typeface="Arial" pitchFamily="34" charset="0"/>
              </a:rPr>
              <a:t>המשפחה. מהן העובדות המדעיות בנושא?</a:t>
            </a:r>
            <a:endParaRPr lang="en-US"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35696" y="1756405"/>
            <a:ext cx="6771204" cy="1168539"/>
          </a:xfrm>
          <a:prstGeom prst="wedgeEllipseCallout">
            <a:avLst>
              <a:gd name="adj1" fmla="val -51317"/>
              <a:gd name="adj2" fmla="val 92538"/>
            </a:avLst>
          </a:prstGeom>
          <a:ln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dirty="0">
                <a:cs typeface="Guttman Yad-Brush" pitchFamily="2" charset="-79"/>
              </a:rPr>
              <a:t>"הטיפול בהפרעת קשב וריכוז מסוכן. עדיף לא לטפל."</a:t>
            </a:r>
            <a:endParaRPr lang="en-US" dirty="0">
              <a:cs typeface="Guttman Yad-Brush" pitchFamily="2" charset="-79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37508" y="1844824"/>
            <a:ext cx="7782964" cy="3785652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 dirty="0">
                <a:cs typeface="Arial" pitchFamily="34" charset="0"/>
              </a:rPr>
              <a:t>ישנו בסיס אורגני להפרעה, מקור ביולוגי.</a:t>
            </a:r>
          </a:p>
          <a:p>
            <a:pPr algn="r" rtl="1"/>
            <a:endParaRPr lang="he-IL" dirty="0">
              <a:cs typeface="Arial" pitchFamily="34" charset="0"/>
            </a:endParaRPr>
          </a:p>
          <a:p>
            <a:pPr algn="r" rtl="1"/>
            <a:r>
              <a:rPr lang="he-IL" dirty="0">
                <a:cs typeface="Arial" pitchFamily="34" charset="0"/>
              </a:rPr>
              <a:t>הפרעת קשב וריכוז היא מולדת בד"כ ואינה נגרמת כתוצאה </a:t>
            </a:r>
          </a:p>
          <a:p>
            <a:pPr algn="r" rtl="1"/>
            <a:r>
              <a:rPr lang="he-IL" dirty="0">
                <a:cs typeface="Arial" pitchFamily="34" charset="0"/>
              </a:rPr>
              <a:t>של הורות  לא טובה או סביבה מסוימת שבה הילד גדל.</a:t>
            </a:r>
          </a:p>
          <a:p>
            <a:pPr algn="r" rtl="1"/>
            <a:endParaRPr lang="he-IL" dirty="0">
              <a:cs typeface="Arial" pitchFamily="34" charset="0"/>
            </a:endParaRPr>
          </a:p>
          <a:p>
            <a:pPr algn="r" rtl="1"/>
            <a:r>
              <a:rPr lang="he-IL" dirty="0">
                <a:cs typeface="Arial" pitchFamily="34" charset="0"/>
              </a:rPr>
              <a:t>על ההורה להבין  היטב עובדה זאת על מנת למנוע תסכול ונקיפות</a:t>
            </a:r>
          </a:p>
          <a:p>
            <a:pPr algn="r" rtl="1"/>
            <a:r>
              <a:rPr lang="he-IL" dirty="0">
                <a:cs typeface="Arial" pitchFamily="34" charset="0"/>
              </a:rPr>
              <a:t>מצפון, וכדי להיות מסוגל לעזור לילד בדרכים אפקטיביות.</a:t>
            </a:r>
            <a:endParaRPr lang="en-US" dirty="0"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5943600"/>
            <a:ext cx="9144000" cy="60960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b="1">
                <a:latin typeface="Myriad Pro" charset="0"/>
                <a:cs typeface="Times New Roman" pitchFamily="18" charset="0"/>
              </a:rPr>
              <a:t>Parenting a Child with AD/HD”</a:t>
            </a:r>
            <a:r>
              <a:rPr lang="en-US" sz="3400" b="1">
                <a:latin typeface="Myriad Pro" charset="0"/>
                <a:cs typeface="Times New Roman" pitchFamily="18" charset="0"/>
              </a:rPr>
              <a:t> </a:t>
            </a:r>
            <a:r>
              <a:rPr lang="en-US" sz="1400" b="1">
                <a:cs typeface="Times New Roman" pitchFamily="18" charset="0"/>
                <a:hlinkClick r:id="rId2"/>
              </a:rPr>
              <a:t>www.help4adhd.org</a:t>
            </a:r>
            <a:r>
              <a:rPr lang="en-US" sz="1200">
                <a:latin typeface="Times New Roman" pitchFamily="18" charset="0"/>
              </a:rPr>
              <a:t>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485800"/>
            <a:ext cx="749808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4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האם ניתן לטפל למשל על ידי הורות אחרת?</a:t>
            </a:r>
            <a:b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525" y="1946025"/>
            <a:ext cx="6707284" cy="34163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he-I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הסכנות בהעדר טיפול-</a:t>
            </a:r>
          </a:p>
          <a:p>
            <a:pPr algn="ctr" rtl="1"/>
            <a:r>
              <a:rPr lang="he-IL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בחירה שיש לקחת עליה</a:t>
            </a:r>
          </a:p>
          <a:p>
            <a:pPr algn="ctr" rtl="1"/>
            <a:r>
              <a:rPr lang="he-IL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אחריות</a:t>
            </a:r>
            <a:endParaRPr lang="en-US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ichaifa.esteri.it/IIC_Haifa/webform/..%5C..%5CIICManager%5CUpload%5CIMG%5C%5CHaifa%5CPinocchi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789040"/>
            <a:ext cx="1944216" cy="163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763688" y="144016"/>
            <a:ext cx="7200800" cy="4941168"/>
          </a:xfrm>
          <a:prstGeom prst="wedgeEllipseCallout">
            <a:avLst>
              <a:gd name="adj1" fmla="val -47789"/>
              <a:gd name="adj2" fmla="val 42771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28575">
            <a:solidFill>
              <a:srgbClr val="17365D"/>
            </a:solidFill>
            <a:miter lim="800000"/>
            <a:headEnd/>
            <a:tailEnd/>
          </a:ln>
          <a:effectLst>
            <a:outerShdw dist="68392" dir="1308085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כשראתה הפיה את פינוקיו רץ ומשתולל בחדר, שמח ועליז, מתנפח כתרנגול הקורא עם שחר ומעיר את השמש, אמרה לו: 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17365D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’נהדר, התרופה שלי הועילה לך מאד, לא כן?‘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’הועילה, ועוד איך! היא עשתה ממני ילד חדש...!‘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’אז למה היה צריך להתחנן שתשתה אותה?‘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את יודעת, זה כך שאנו הילדים (בעיקר הורים) מפחדים מהתרופות יותר מאשר מהמחלה והכאב.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17365D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17365D"/>
                </a:solidFill>
                <a:ea typeface="Arial" pitchFamily="34" charset="0"/>
                <a:cs typeface="Guttman Yad-Light" pitchFamily="2" charset="-79"/>
              </a:rPr>
              <a:t>                          </a:t>
            </a: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Guttman Yad-Light" pitchFamily="2" charset="-79"/>
                <a:ea typeface="Arial" pitchFamily="34" charset="0"/>
                <a:cs typeface="Guttman Yad-Light" pitchFamily="2" charset="-79"/>
              </a:rPr>
              <a:t>   קרלו </a:t>
            </a:r>
            <a:r>
              <a:rPr kumimoji="0" lang="he-IL" sz="2000" b="1" i="0" u="none" strike="noStrike" cap="none" normalizeH="0" baseline="0" dirty="0" err="1">
                <a:ln>
                  <a:noFill/>
                </a:ln>
                <a:solidFill>
                  <a:srgbClr val="17365D"/>
                </a:solidFill>
                <a:effectLst/>
                <a:latin typeface="Guttman Yad-Light" pitchFamily="2" charset="-79"/>
                <a:ea typeface="Arial" pitchFamily="34" charset="0"/>
                <a:cs typeface="Guttman Yad-Light" pitchFamily="2" charset="-79"/>
              </a:rPr>
              <a:t>קולודי</a:t>
            </a:r>
            <a:r>
              <a:rPr kumimoji="0" lang="he-IL" sz="20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Guttman Yad-Light" pitchFamily="2" charset="-79"/>
                <a:ea typeface="Arial" pitchFamily="34" charset="0"/>
                <a:cs typeface="Guttman Yad-Light" pitchFamily="2" charset="-79"/>
              </a:rPr>
              <a:t>, ”פינוקיו“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 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 descr="http://www.adhd.co.nz/images/homepage_r1_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17032"/>
            <a:ext cx="3657600" cy="2590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95600" y="679450"/>
            <a:ext cx="5267325" cy="701675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e-IL" sz="4000" b="1">
                <a:cs typeface="Arial" pitchFamily="34" charset="0"/>
              </a:rPr>
              <a:t>מהי הפרעת קשב וריכוז?</a:t>
            </a:r>
            <a:endParaRPr lang="en-US" sz="4000" b="1"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19078" y="1944688"/>
            <a:ext cx="6873997" cy="2677656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>
              <a:buFontTx/>
              <a:buChar char="•"/>
            </a:pPr>
            <a:r>
              <a:rPr lang="he-IL" dirty="0">
                <a:cs typeface="Arial" pitchFamily="34" charset="0"/>
              </a:rPr>
              <a:t>שכיחות- 5%-7%  מהילדים בגיל בית הספר</a:t>
            </a:r>
          </a:p>
          <a:p>
            <a:pPr algn="r" rtl="1">
              <a:buFontTx/>
              <a:buChar char="•"/>
            </a:pPr>
            <a:r>
              <a:rPr lang="he-IL" dirty="0">
                <a:cs typeface="Arial" pitchFamily="34" charset="0"/>
              </a:rPr>
              <a:t>הפרעה כרונית, התנהגותית, המתבטאת במאפיינים של :</a:t>
            </a:r>
          </a:p>
          <a:p>
            <a:pPr algn="r" rtl="1"/>
            <a:r>
              <a:rPr lang="he-IL" dirty="0">
                <a:cs typeface="Arial" pitchFamily="34" charset="0"/>
              </a:rPr>
              <a:t>          1. חוסר קשב</a:t>
            </a:r>
          </a:p>
          <a:p>
            <a:pPr algn="r" rtl="1"/>
            <a:r>
              <a:rPr lang="he-IL" dirty="0">
                <a:cs typeface="Arial" pitchFamily="34" charset="0"/>
              </a:rPr>
              <a:t>          2. אימפולסיביות</a:t>
            </a:r>
          </a:p>
          <a:p>
            <a:pPr algn="r" rtl="1"/>
            <a:r>
              <a:rPr lang="he-IL" dirty="0">
                <a:cs typeface="Arial" pitchFamily="34" charset="0"/>
              </a:rPr>
              <a:t>          3. פעילות יתר</a:t>
            </a:r>
            <a:endParaRPr lang="en-US" dirty="0"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114800" y="5240338"/>
            <a:ext cx="4572000" cy="703262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i="1">
                <a:latin typeface="AGaramond-Italic" charset="0"/>
              </a:rPr>
              <a:t>DSM-IV</a:t>
            </a:r>
            <a:r>
              <a:rPr lang="en-US" sz="1600">
                <a:latin typeface="AGaramond-Regular" charset="0"/>
              </a:rPr>
              <a:t>;</a:t>
            </a:r>
          </a:p>
          <a:p>
            <a:r>
              <a:rPr lang="en-US" sz="1600">
                <a:latin typeface="AGaramond-Regular" charset="0"/>
              </a:rPr>
              <a:t>American Psychiatric Association, 1994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12913" y="728663"/>
            <a:ext cx="5461000" cy="64135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 sz="3600">
                <a:cs typeface="Arial" pitchFamily="34" charset="0"/>
              </a:rPr>
              <a:t>מהן תופעות הלוואי השכיחות?</a:t>
            </a:r>
            <a:endParaRPr lang="en-US" sz="3600">
              <a:cs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97000" y="1752600"/>
            <a:ext cx="6492875" cy="1004888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>
                <a:cs typeface="Arial" pitchFamily="34" charset="0"/>
              </a:rPr>
              <a:t>שתי תופעות לוואי הגורמות בדרך כלל דאגה להורים הן</a:t>
            </a:r>
          </a:p>
          <a:p>
            <a:pPr algn="r" rtl="1"/>
            <a:r>
              <a:rPr lang="he-IL">
                <a:cs typeface="Arial" pitchFamily="34" charset="0"/>
              </a:rPr>
              <a:t>חוסר שינה וירידה בתאבון. </a:t>
            </a:r>
            <a:endParaRPr lang="en-US">
              <a:cs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09575" y="2819400"/>
            <a:ext cx="8370888" cy="2100263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 dirty="0">
                <a:cs typeface="Arial" pitchFamily="34" charset="0"/>
              </a:rPr>
              <a:t>במחקרים ארוכי טווח בהם השתתפו ילדים המטופלים בתרופות על מנת</a:t>
            </a:r>
          </a:p>
          <a:p>
            <a:pPr algn="r" rtl="1"/>
            <a:r>
              <a:rPr lang="he-IL" dirty="0">
                <a:cs typeface="Arial" pitchFamily="34" charset="0"/>
              </a:rPr>
              <a:t>להפחית סימפטומים של הפרעת קשב וריכוז  נמצא:</a:t>
            </a:r>
          </a:p>
          <a:p>
            <a:pPr algn="r" rtl="1"/>
            <a:r>
              <a:rPr lang="he-IL" dirty="0">
                <a:cs typeface="Arial" pitchFamily="34" charset="0"/>
              </a:rPr>
              <a:t>74% מההורים דירגו את איכות השינה של ילדיהם כטובה או מצוינת</a:t>
            </a:r>
            <a:r>
              <a:rPr lang="he-IL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(1)</a:t>
            </a:r>
            <a:r>
              <a:rPr lang="he-IL" dirty="0">
                <a:cs typeface="Arial" pitchFamily="34" charset="0"/>
              </a:rPr>
              <a:t>.</a:t>
            </a:r>
          </a:p>
          <a:p>
            <a:pPr algn="r" rtl="1"/>
            <a:r>
              <a:rPr lang="he-IL" dirty="0">
                <a:cs typeface="Arial" pitchFamily="34" charset="0"/>
              </a:rPr>
              <a:t>נצפתה ירידה בתאבון בחודשים הראשונים, שפחתה עם הזמן </a:t>
            </a:r>
            <a:r>
              <a:rPr lang="he-IL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(2)</a:t>
            </a:r>
            <a:r>
              <a:rPr lang="he-IL" dirty="0">
                <a:cs typeface="Arial" pitchFamily="34" charset="0"/>
              </a:rPr>
              <a:t>. </a:t>
            </a:r>
            <a:endParaRPr lang="en-US" dirty="0"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671638"/>
            <a:ext cx="9144000" cy="822325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US">
              <a:latin typeface="Times New Roman" pitchFamily="18" charset="0"/>
            </a:endParaRPr>
          </a:p>
          <a:p>
            <a:pPr lvl="1">
              <a:spcBef>
                <a:spcPct val="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1000" y="4832350"/>
            <a:ext cx="9144000" cy="430887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tIns="0" bIns="0">
            <a:spAutoFit/>
          </a:bodyPr>
          <a:lstStyle/>
          <a:p>
            <a:pPr>
              <a:spcBef>
                <a:spcPct val="0"/>
              </a:spcBef>
            </a:pPr>
            <a:endParaRPr lang="en-US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sz="14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Pelham, Pediatrics Vol. 107 no. 6, 2001</a:t>
            </a:r>
            <a:endParaRPr lang="ar-SA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0" y="5197475"/>
            <a:ext cx="9144000" cy="292388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tIns="0" bIns="0">
            <a:spAutoFit/>
          </a:bodyPr>
          <a:lstStyle/>
          <a:p>
            <a:pPr>
              <a:spcBef>
                <a:spcPct val="0"/>
              </a:spcBef>
            </a:pPr>
            <a:endParaRPr lang="en-US" sz="5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Times New Roman" pitchFamily="18" charset="0"/>
              </a:rPr>
              <a:t>2. </a:t>
            </a:r>
            <a:r>
              <a:rPr lang="en-US" sz="1400" dirty="0" err="1">
                <a:latin typeface="Times New Roman" pitchFamily="18" charset="0"/>
              </a:rPr>
              <a:t>biederman</a:t>
            </a:r>
            <a:r>
              <a:rPr lang="en-US" sz="1400" dirty="0">
                <a:latin typeface="Times New Roman" pitchFamily="18" charset="0"/>
              </a:rPr>
              <a:t> j. , ECN, September 2003. </a:t>
            </a:r>
          </a:p>
        </p:txBody>
      </p:sp>
      <p:sp>
        <p:nvSpPr>
          <p:cNvPr id="451592" name="Text Box 8"/>
          <p:cNvSpPr txBox="1">
            <a:spLocks noChangeArrowheads="1"/>
          </p:cNvSpPr>
          <p:nvPr/>
        </p:nvSpPr>
        <p:spPr bwMode="auto">
          <a:xfrm>
            <a:off x="579438" y="5567363"/>
            <a:ext cx="7726362" cy="1004887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כיצד יש לשקול את מקומן של תופעות כגון אלו למול ההשלכות</a:t>
            </a:r>
          </a:p>
          <a:p>
            <a:pPr algn="r" rtl="1">
              <a:defRPr/>
            </a:pPr>
            <a:r>
              <a:rPr lang="he-IL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של העדר טיפול? 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75466" y="548680"/>
          <a:ext cx="750099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80528" y="6550223"/>
            <a:ext cx="9144000" cy="307777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sz="1400" b="1" dirty="0">
                <a:latin typeface="OceanSansMM-It_648_572_" charset="0"/>
                <a:cs typeface="Times New Roman" pitchFamily="18" charset="0"/>
              </a:rPr>
              <a:t>  ד"ר איריס מנור, "לחיות עם הפרעת קשב וריכוז", הוצאת דיונון, </a:t>
            </a:r>
            <a:r>
              <a:rPr lang="he-IL" sz="1400" b="1" dirty="0" err="1">
                <a:latin typeface="OceanSansMM-It_648_572_" charset="0"/>
                <a:cs typeface="Times New Roman" pitchFamily="18" charset="0"/>
              </a:rPr>
              <a:t>עמ</a:t>
            </a:r>
            <a:r>
              <a:rPr lang="he-IL" sz="1400" b="1" dirty="0">
                <a:latin typeface="OceanSansMM-It_648_572_" charset="0"/>
                <a:cs typeface="Times New Roman" pitchFamily="18" charset="0"/>
              </a:rPr>
              <a:t>' 120-125, 2003</a:t>
            </a:r>
            <a:r>
              <a:rPr lang="en-US" sz="1100" b="1" dirty="0"/>
              <a:t> 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43608" y="5877272"/>
            <a:ext cx="40179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r>
              <a:rPr lang="en-US" sz="1400" b="1" dirty="0" err="1">
                <a:latin typeface="Times New Roman" pitchFamily="18" charset="0"/>
              </a:rPr>
              <a:t>Biederman</a:t>
            </a:r>
            <a:r>
              <a:rPr lang="en-US" sz="1400" b="1" dirty="0">
                <a:latin typeface="Times New Roman" pitchFamily="18" charset="0"/>
              </a:rPr>
              <a:t>, et al. </a:t>
            </a:r>
            <a:r>
              <a:rPr lang="en-US" sz="1400" b="1" i="1" dirty="0" err="1">
                <a:latin typeface="Times New Roman" pitchFamily="18" charset="0"/>
              </a:rPr>
              <a:t>Biol</a:t>
            </a:r>
            <a:r>
              <a:rPr lang="en-US" sz="1400" b="1" i="1" dirty="0">
                <a:latin typeface="Times New Roman" pitchFamily="18" charset="0"/>
              </a:rPr>
              <a:t> Psychiatry.</a:t>
            </a:r>
            <a:r>
              <a:rPr lang="en-US" sz="1400" b="1" dirty="0">
                <a:latin typeface="Times New Roman" pitchFamily="18" charset="0"/>
              </a:rPr>
              <a:t> 1998;44:269-273.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 rot="-5400000">
            <a:off x="-136046" y="3110292"/>
            <a:ext cx="358775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>
              <a:spcBef>
                <a:spcPct val="5000"/>
              </a:spcBef>
            </a:pPr>
            <a:r>
              <a:rPr lang="he-IL" sz="1800" b="1" dirty="0">
                <a:cs typeface="Arial" pitchFamily="34" charset="0"/>
              </a:rPr>
              <a:t>אחוז משתמשים לרעה בחומרים שונים</a:t>
            </a:r>
            <a:endParaRPr lang="en-US" sz="1800" b="1" dirty="0">
              <a:cs typeface="Arial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2333625" y="5334000"/>
            <a:ext cx="58738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2333625" y="4752975"/>
            <a:ext cx="58738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2333625" y="4192588"/>
            <a:ext cx="58738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2333625" y="3611563"/>
            <a:ext cx="58738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2333625" y="3049588"/>
            <a:ext cx="58738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2333625" y="2468563"/>
            <a:ext cx="58738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2333625" y="1887538"/>
            <a:ext cx="58738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166938" y="52006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/>
              <a:t>0</a:t>
            </a:r>
            <a:endParaRPr lang="en-US">
              <a:latin typeface="Times" pitchFamily="18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036763" y="46196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/>
              <a:t>10</a:t>
            </a:r>
            <a:endParaRPr lang="en-US">
              <a:latin typeface="Times" pitchFamily="18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036763" y="40576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/>
              <a:t>20</a:t>
            </a:r>
            <a:endParaRPr lang="en-US">
              <a:latin typeface="Times" pitchFamily="18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036763" y="34766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/>
              <a:t>30</a:t>
            </a:r>
            <a:endParaRPr lang="en-US">
              <a:latin typeface="Times" pitchFamily="18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036763" y="29162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/>
              <a:t>40</a:t>
            </a:r>
            <a:endParaRPr lang="en-US">
              <a:latin typeface="Times" pitchFamily="18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036763" y="23352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/>
              <a:t>50</a:t>
            </a:r>
            <a:endParaRPr lang="en-US">
              <a:latin typeface="Times" pitchFamily="18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036763" y="175418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/>
              <a:t>60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28690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defTabSz="914400" rtl="1"/>
            <a:r>
              <a:rPr lang="he-IL" sz="3200" dirty="0">
                <a:cs typeface="Arial" pitchFamily="34" charset="0"/>
              </a:rPr>
              <a:t>עליה בסיכון לשימוש לרעה בחומרים שונים במהלך החיים במבוגרים עם </a:t>
            </a:r>
            <a:r>
              <a:rPr lang="en-US" sz="3200" dirty="0">
                <a:cs typeface="Arial" pitchFamily="34" charset="0"/>
              </a:rPr>
              <a:t> ADHD</a:t>
            </a:r>
            <a:r>
              <a:rPr lang="he-IL" sz="3200" dirty="0">
                <a:cs typeface="Arial" pitchFamily="34" charset="0"/>
              </a:rPr>
              <a:t> שאינם מטופלים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5253509" y="3786188"/>
            <a:ext cx="1982787" cy="1547812"/>
          </a:xfrm>
          <a:prstGeom prst="rect">
            <a:avLst/>
          </a:prstGeom>
          <a:solidFill>
            <a:srgbClr val="E8A3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275856" y="2204864"/>
            <a:ext cx="1962150" cy="3157537"/>
          </a:xfrm>
          <a:prstGeom prst="rect">
            <a:avLst/>
          </a:prstGeom>
          <a:solidFill>
            <a:srgbClr val="B300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162550" y="3338513"/>
            <a:ext cx="19494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sz="2200" b="1"/>
              <a:t>27%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184525" y="1712913"/>
            <a:ext cx="1947863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sz="2200" b="1"/>
              <a:t>55%</a:t>
            </a:r>
          </a:p>
        </p:txBody>
      </p:sp>
      <p:sp>
        <p:nvSpPr>
          <p:cNvPr id="28695" name="Freeform 23"/>
          <p:cNvSpPr>
            <a:spLocks/>
          </p:cNvSpPr>
          <p:nvPr/>
        </p:nvSpPr>
        <p:spPr bwMode="auto">
          <a:xfrm>
            <a:off x="2397125" y="1892300"/>
            <a:ext cx="5854700" cy="3441700"/>
          </a:xfrm>
          <a:custGeom>
            <a:avLst/>
            <a:gdLst>
              <a:gd name="T0" fmla="*/ 0 w 3688"/>
              <a:gd name="T1" fmla="*/ 0 h 2176"/>
              <a:gd name="T2" fmla="*/ 0 w 3688"/>
              <a:gd name="T3" fmla="*/ 2147483647 h 2176"/>
              <a:gd name="T4" fmla="*/ 2147483647 w 3688"/>
              <a:gd name="T5" fmla="*/ 2147483647 h 2176"/>
              <a:gd name="T6" fmla="*/ 0 60000 65536"/>
              <a:gd name="T7" fmla="*/ 0 60000 65536"/>
              <a:gd name="T8" fmla="*/ 0 60000 65536"/>
              <a:gd name="T9" fmla="*/ 0 w 3688"/>
              <a:gd name="T10" fmla="*/ 0 h 2176"/>
              <a:gd name="T11" fmla="*/ 3688 w 3688"/>
              <a:gd name="T12" fmla="*/ 2176 h 2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8" h="2176">
                <a:moveTo>
                  <a:pt x="0" y="0"/>
                </a:moveTo>
                <a:lnTo>
                  <a:pt x="0" y="2176"/>
                </a:lnTo>
                <a:lnTo>
                  <a:pt x="3688" y="2176"/>
                </a:ln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6616700" y="1820863"/>
            <a:ext cx="1841500" cy="1074737"/>
            <a:chOff x="3573" y="920"/>
            <a:chExt cx="1160" cy="677"/>
          </a:xfrm>
        </p:grpSpPr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3573" y="1181"/>
              <a:ext cx="112" cy="111"/>
            </a:xfrm>
            <a:prstGeom prst="rect">
              <a:avLst/>
            </a:prstGeom>
            <a:solidFill>
              <a:srgbClr val="E8A3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3769" y="1161"/>
              <a:ext cx="9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he-IL" sz="1800" b="1">
                  <a:cs typeface="Arial" pitchFamily="34" charset="0"/>
                </a:rPr>
                <a:t>ביקורת</a:t>
              </a:r>
              <a:r>
                <a:rPr lang="en-US" sz="1800" b="1"/>
                <a:t> (n=268)</a:t>
              </a:r>
              <a:endParaRPr lang="en-US">
                <a:latin typeface="Times" pitchFamily="18" charset="0"/>
              </a:endParaRPr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3769" y="920"/>
              <a:ext cx="9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ADHD (n=239)</a:t>
              </a:r>
              <a:endParaRPr lang="en-US">
                <a:latin typeface="Times" pitchFamily="18" charset="0"/>
              </a:endParaRPr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3573" y="949"/>
              <a:ext cx="112" cy="111"/>
            </a:xfrm>
            <a:prstGeom prst="rect">
              <a:avLst/>
            </a:prstGeom>
            <a:solidFill>
              <a:srgbClr val="B300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3580" y="1424"/>
              <a:ext cx="5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</a:tabLst>
              </a:pPr>
              <a:r>
                <a:rPr lang="en-US" sz="1800" b="1" i="1"/>
                <a:t>P</a:t>
              </a:r>
              <a:r>
                <a:rPr lang="en-US" sz="1800" b="1"/>
                <a:t>&lt;0.001</a:t>
              </a:r>
            </a:p>
          </p:txBody>
        </p:sp>
      </p:grp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71750" y="2422525"/>
            <a:ext cx="969963" cy="2873375"/>
          </a:xfrm>
          <a:prstGeom prst="rect">
            <a:avLst/>
          </a:prstGeom>
          <a:solidFill>
            <a:srgbClr val="B300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703763" y="4156075"/>
            <a:ext cx="968375" cy="1139825"/>
          </a:xfrm>
          <a:prstGeom prst="rect">
            <a:avLst/>
          </a:prstGeom>
          <a:solidFill>
            <a:srgbClr val="E8A3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816725" y="4419600"/>
            <a:ext cx="969963" cy="876300"/>
          </a:xfrm>
          <a:prstGeom prst="rect">
            <a:avLst/>
          </a:prstGeom>
          <a:solidFill>
            <a:srgbClr val="00A3F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1743" y="6148536"/>
            <a:ext cx="3832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1" dirty="0" err="1">
                <a:latin typeface="Times New Roman" pitchFamily="18" charset="0"/>
              </a:rPr>
              <a:t>Biederman</a:t>
            </a:r>
            <a:r>
              <a:rPr lang="en-US" sz="1400" b="1" dirty="0">
                <a:latin typeface="Times New Roman" pitchFamily="18" charset="0"/>
              </a:rPr>
              <a:t> J, et al. </a:t>
            </a:r>
            <a:r>
              <a:rPr lang="en-US" sz="1400" b="1" i="1" dirty="0">
                <a:latin typeface="Times New Roman" pitchFamily="18" charset="0"/>
              </a:rPr>
              <a:t>Pediatrics. </a:t>
            </a:r>
            <a:r>
              <a:rPr lang="en-US" sz="1400" b="1" dirty="0">
                <a:latin typeface="Times New Roman" pitchFamily="18" charset="0"/>
              </a:rPr>
              <a:t>1999;104:e20-e25.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990725" y="5295900"/>
            <a:ext cx="1588" cy="587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121150" y="5295900"/>
            <a:ext cx="3175" cy="587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254750" y="5295900"/>
            <a:ext cx="0" cy="587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8382000" y="5295900"/>
            <a:ext cx="1588" cy="587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1935163" y="5295900"/>
            <a:ext cx="55562" cy="3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1935163" y="4416425"/>
            <a:ext cx="555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935163" y="3562350"/>
            <a:ext cx="55562" cy="3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1935163" y="2695575"/>
            <a:ext cx="555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1935163" y="1828800"/>
            <a:ext cx="55562" cy="3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582738" y="1674813"/>
            <a:ext cx="25400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0"/>
              </a:spcBef>
              <a:spcAft>
                <a:spcPct val="220000"/>
              </a:spcAft>
            </a:pPr>
            <a:r>
              <a:rPr lang="en-US" sz="1800" b="1"/>
              <a:t>40</a:t>
            </a:r>
          </a:p>
          <a:p>
            <a:pPr algn="r">
              <a:spcBef>
                <a:spcPct val="0"/>
              </a:spcBef>
              <a:spcAft>
                <a:spcPct val="220000"/>
              </a:spcAft>
            </a:pPr>
            <a:r>
              <a:rPr lang="en-US" sz="1800" b="1"/>
              <a:t>30</a:t>
            </a:r>
          </a:p>
          <a:p>
            <a:pPr algn="r">
              <a:spcBef>
                <a:spcPct val="0"/>
              </a:spcBef>
              <a:spcAft>
                <a:spcPct val="220000"/>
              </a:spcAft>
            </a:pPr>
            <a:r>
              <a:rPr lang="en-US" sz="1800" b="1"/>
              <a:t>20</a:t>
            </a:r>
          </a:p>
          <a:p>
            <a:pPr algn="r">
              <a:spcBef>
                <a:spcPct val="0"/>
              </a:spcBef>
              <a:spcAft>
                <a:spcPct val="220000"/>
              </a:spcAft>
            </a:pPr>
            <a:r>
              <a:rPr lang="en-US" sz="1800" b="1"/>
              <a:t>10</a:t>
            </a:r>
          </a:p>
          <a:p>
            <a:pPr algn="r">
              <a:spcBef>
                <a:spcPct val="0"/>
              </a:spcBef>
            </a:pPr>
            <a:r>
              <a:rPr lang="en-US" sz="1800" b="1"/>
              <a:t>0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990725" y="5295900"/>
            <a:ext cx="1588" cy="587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4121150" y="5295900"/>
            <a:ext cx="3175" cy="587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6254750" y="5295900"/>
            <a:ext cx="0" cy="587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 rot="-5400000">
            <a:off x="-431800" y="3122613"/>
            <a:ext cx="3416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915988" rtl="1">
              <a:lnSpc>
                <a:spcPct val="90000"/>
              </a:lnSpc>
              <a:spcBef>
                <a:spcPct val="0"/>
              </a:spcBef>
            </a:pPr>
            <a:r>
              <a:rPr lang="en-US" sz="1800" b="1"/>
              <a:t>% </a:t>
            </a:r>
            <a:r>
              <a:rPr lang="he-IL" sz="1800" b="1">
                <a:cs typeface="Arial" pitchFamily="34" charset="0"/>
              </a:rPr>
              <a:t>מאוכלוסיית המחקר</a:t>
            </a:r>
            <a:endParaRPr lang="en-US" sz="1800" b="1">
              <a:cs typeface="Arial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392363" y="5416550"/>
            <a:ext cx="135096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915988">
              <a:lnSpc>
                <a:spcPct val="90000"/>
              </a:lnSpc>
              <a:spcBef>
                <a:spcPct val="0"/>
              </a:spcBef>
            </a:pPr>
            <a:r>
              <a:rPr lang="en-US" sz="1800" b="1"/>
              <a:t>ADHD</a:t>
            </a:r>
          </a:p>
          <a:p>
            <a:pPr algn="ctr" defTabSz="915988">
              <a:lnSpc>
                <a:spcPct val="90000"/>
              </a:lnSpc>
              <a:spcBef>
                <a:spcPct val="0"/>
              </a:spcBef>
            </a:pPr>
            <a:r>
              <a:rPr lang="he-IL" sz="1800" b="1">
                <a:cs typeface="Arial" pitchFamily="34" charset="0"/>
              </a:rPr>
              <a:t>שאינו מטופל</a:t>
            </a:r>
            <a:endParaRPr lang="en-US" sz="1800" b="1">
              <a:cs typeface="Arial" pitchFamily="34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346575" y="5416550"/>
            <a:ext cx="165893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915988">
              <a:lnSpc>
                <a:spcPct val="90000"/>
              </a:lnSpc>
              <a:spcBef>
                <a:spcPct val="0"/>
              </a:spcBef>
            </a:pPr>
            <a:r>
              <a:rPr lang="en-US" sz="1800" b="1"/>
              <a:t>ADHD</a:t>
            </a:r>
            <a:endParaRPr lang="he-IL" sz="1800" b="1">
              <a:cs typeface="Arial" pitchFamily="34" charset="0"/>
            </a:endParaRPr>
          </a:p>
          <a:p>
            <a:pPr algn="ctr" defTabSz="915988">
              <a:lnSpc>
                <a:spcPct val="90000"/>
              </a:lnSpc>
              <a:spcBef>
                <a:spcPct val="0"/>
              </a:spcBef>
            </a:pPr>
            <a:r>
              <a:rPr lang="he-IL" sz="1800" b="1">
                <a:cs typeface="Arial" pitchFamily="34" charset="0"/>
              </a:rPr>
              <a:t>מטופל בתרופות</a:t>
            </a:r>
            <a:endParaRPr lang="en-US" sz="1800" b="1">
              <a:cs typeface="Arial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6826250" y="5416550"/>
            <a:ext cx="8397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5988">
              <a:lnSpc>
                <a:spcPct val="90000"/>
              </a:lnSpc>
              <a:spcBef>
                <a:spcPct val="0"/>
              </a:spcBef>
            </a:pPr>
            <a:r>
              <a:rPr lang="he-IL" sz="1800" b="1">
                <a:cs typeface="Arial" pitchFamily="34" charset="0"/>
              </a:rPr>
              <a:t>ביקורת</a:t>
            </a:r>
            <a:endParaRPr lang="en-US" sz="1800" b="1">
              <a:cs typeface="Arial" pitchFamily="34" charset="0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565400" y="2014538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75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703763" y="3760788"/>
            <a:ext cx="96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25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821488" y="40227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18</a:t>
            </a:r>
          </a:p>
        </p:txBody>
      </p:sp>
      <p:sp>
        <p:nvSpPr>
          <p:cNvPr id="29722" name="Freeform 26"/>
          <p:cNvSpPr>
            <a:spLocks/>
          </p:cNvSpPr>
          <p:nvPr/>
        </p:nvSpPr>
        <p:spPr bwMode="auto">
          <a:xfrm>
            <a:off x="1993900" y="1836738"/>
            <a:ext cx="6380163" cy="3460750"/>
          </a:xfrm>
          <a:custGeom>
            <a:avLst/>
            <a:gdLst>
              <a:gd name="T0" fmla="*/ 0 w 4563"/>
              <a:gd name="T1" fmla="*/ 0 h 2180"/>
              <a:gd name="T2" fmla="*/ 0 w 4563"/>
              <a:gd name="T3" fmla="*/ 2147483647 h 2180"/>
              <a:gd name="T4" fmla="*/ 2147483647 w 4563"/>
              <a:gd name="T5" fmla="*/ 2147483647 h 2180"/>
              <a:gd name="T6" fmla="*/ 0 60000 65536"/>
              <a:gd name="T7" fmla="*/ 0 60000 65536"/>
              <a:gd name="T8" fmla="*/ 0 60000 65536"/>
              <a:gd name="T9" fmla="*/ 0 w 4563"/>
              <a:gd name="T10" fmla="*/ 0 h 2180"/>
              <a:gd name="T11" fmla="*/ 4563 w 4563"/>
              <a:gd name="T12" fmla="*/ 2180 h 2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3" h="2180">
                <a:moveTo>
                  <a:pt x="0" y="0"/>
                </a:moveTo>
                <a:lnTo>
                  <a:pt x="0" y="2180"/>
                </a:lnTo>
                <a:lnTo>
                  <a:pt x="4563" y="2180"/>
                </a:ln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1905000" y="1409278"/>
            <a:ext cx="63611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915988">
              <a:lnSpc>
                <a:spcPct val="90000"/>
              </a:lnSpc>
              <a:spcBef>
                <a:spcPct val="0"/>
              </a:spcBef>
            </a:pPr>
            <a:r>
              <a:rPr lang="he-IL" sz="2000" b="1">
                <a:cs typeface="Arial" pitchFamily="34" charset="0"/>
              </a:rPr>
              <a:t>השפעת הטיפול התרופתי- ירידה של 85%</a:t>
            </a:r>
            <a:endParaRPr lang="en-US" sz="2000" b="1">
              <a:cs typeface="Arial" pitchFamily="34" charset="0"/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6126163" y="2411413"/>
            <a:ext cx="1144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/>
              <a:t>P</a:t>
            </a:r>
            <a:r>
              <a:rPr lang="en-US" sz="2000" b="1" dirty="0"/>
              <a:t>&lt;0.001</a:t>
            </a:r>
          </a:p>
        </p:txBody>
      </p:sp>
      <p:sp>
        <p:nvSpPr>
          <p:cNvPr id="2972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defTabSz="914400" rtl="1"/>
            <a:r>
              <a:rPr lang="he-IL" sz="2800" dirty="0">
                <a:cs typeface="Arial" pitchFamily="34" charset="0"/>
              </a:rPr>
              <a:t>טיפול תרופתי מוריד באופן משמעותי את הסיכון לשימוש לרעה בחומרים שונים במבוגרים עם </a:t>
            </a:r>
            <a:r>
              <a:rPr lang="en-US" sz="2800" dirty="0">
                <a:cs typeface="Arial" pitchFamily="34" charset="0"/>
              </a:rPr>
              <a:t>ADHD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597400" y="5891213"/>
            <a:ext cx="1144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(N=56)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2490788" y="5876925"/>
            <a:ext cx="1144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(N=19)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6748463" y="5648325"/>
            <a:ext cx="1144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(N=137)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8560" y="228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he-IL" sz="2900" b="1" dirty="0">
                <a:cs typeface="Arial" pitchFamily="34" charset="0"/>
              </a:rPr>
              <a:t>בני נוער עם </a:t>
            </a:r>
            <a:r>
              <a:rPr lang="en-US" sz="2900" b="1" dirty="0">
                <a:cs typeface="Arial" pitchFamily="34" charset="0"/>
              </a:rPr>
              <a:t>ADHD</a:t>
            </a:r>
            <a:r>
              <a:rPr lang="he-IL" sz="2900" b="1" dirty="0">
                <a:cs typeface="Arial" pitchFamily="34" charset="0"/>
              </a:rPr>
              <a:t> שנוהגים נמצאים בסיכון משמעותי</a:t>
            </a:r>
          </a:p>
          <a:p>
            <a:pPr algn="ctr" rtl="1" eaLnBrk="1" hangingPunct="1"/>
            <a:r>
              <a:rPr lang="he-IL" sz="2900" b="1" dirty="0">
                <a:cs typeface="Arial" pitchFamily="34" charset="0"/>
              </a:rPr>
              <a:t> להיות מעורבים ולהיפצע בתאונות דרכים</a:t>
            </a:r>
            <a:endParaRPr lang="en-US" sz="2900" b="1" dirty="0">
              <a:cs typeface="Arial" pitchFamily="34" charset="0"/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6372225" y="1730896"/>
            <a:ext cx="2381250" cy="762000"/>
            <a:chOff x="3936" y="816"/>
            <a:chExt cx="1500" cy="480"/>
          </a:xfrm>
        </p:grpSpPr>
        <p:sp>
          <p:nvSpPr>
            <p:cNvPr id="17618" name="Text Box 4"/>
            <p:cNvSpPr txBox="1">
              <a:spLocks noChangeArrowheads="1"/>
            </p:cNvSpPr>
            <p:nvPr/>
          </p:nvSpPr>
          <p:spPr bwMode="auto">
            <a:xfrm>
              <a:off x="3960" y="857"/>
              <a:ext cx="10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1" hangingPunct="1"/>
              <a:r>
                <a:rPr lang="he-IL" sz="1200">
                  <a:cs typeface="Arial" pitchFamily="34" charset="0"/>
                </a:rPr>
                <a:t> מתבגרים ללא </a:t>
              </a:r>
              <a:r>
                <a:rPr lang="en-US" sz="1200">
                  <a:cs typeface="Arial" pitchFamily="34" charset="0"/>
                </a:rPr>
                <a:t>ADHD</a:t>
              </a:r>
            </a:p>
          </p:txBody>
        </p:sp>
        <p:grpSp>
          <p:nvGrpSpPr>
            <p:cNvPr id="17619" name="Group 5"/>
            <p:cNvGrpSpPr>
              <a:grpSpLocks noChangeAspect="1"/>
            </p:cNvGrpSpPr>
            <p:nvPr/>
          </p:nvGrpSpPr>
          <p:grpSpPr bwMode="auto">
            <a:xfrm>
              <a:off x="5016" y="1056"/>
              <a:ext cx="305" cy="217"/>
              <a:chOff x="2160" y="2352"/>
              <a:chExt cx="810" cy="576"/>
            </a:xfrm>
          </p:grpSpPr>
          <p:grpSp>
            <p:nvGrpSpPr>
              <p:cNvPr id="17648" name="Group 6"/>
              <p:cNvGrpSpPr>
                <a:grpSpLocks noChangeAspect="1"/>
              </p:cNvGrpSpPr>
              <p:nvPr/>
            </p:nvGrpSpPr>
            <p:grpSpPr bwMode="auto">
              <a:xfrm>
                <a:off x="2160" y="2352"/>
                <a:ext cx="810" cy="576"/>
                <a:chOff x="3168" y="2352"/>
                <a:chExt cx="810" cy="576"/>
              </a:xfrm>
            </p:grpSpPr>
            <p:pic>
              <p:nvPicPr>
                <p:cNvPr id="17650" name="Picture 7" descr="BD07308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5750" t="14702"/>
                <a:stretch>
                  <a:fillRect/>
                </a:stretch>
              </p:blipFill>
              <p:spPr bwMode="gray">
                <a:xfrm>
                  <a:off x="3216" y="2400"/>
                  <a:ext cx="762" cy="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651" name="Rectangle 8"/>
                <p:cNvSpPr>
                  <a:spLocks noChangeAspect="1" noChangeArrowheads="1"/>
                </p:cNvSpPr>
                <p:nvPr/>
              </p:nvSpPr>
              <p:spPr bwMode="gray">
                <a:xfrm rot="-1713853">
                  <a:off x="3168" y="2544"/>
                  <a:ext cx="96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52" name="Oval 9"/>
                <p:cNvSpPr>
                  <a:spLocks noChangeAspect="1" noChangeArrowheads="1"/>
                </p:cNvSpPr>
                <p:nvPr/>
              </p:nvSpPr>
              <p:spPr bwMode="gray">
                <a:xfrm>
                  <a:off x="3168" y="2352"/>
                  <a:ext cx="96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649" name="Oval 10"/>
              <p:cNvSpPr>
                <a:spLocks noChangeAspect="1" noChangeArrowheads="1"/>
              </p:cNvSpPr>
              <p:nvPr/>
            </p:nvSpPr>
            <p:spPr bwMode="gray">
              <a:xfrm>
                <a:off x="2192" y="2532"/>
                <a:ext cx="96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620" name="Rectangle 11"/>
            <p:cNvSpPr>
              <a:spLocks noChangeArrowheads="1"/>
            </p:cNvSpPr>
            <p:nvPr/>
          </p:nvSpPr>
          <p:spPr bwMode="auto">
            <a:xfrm>
              <a:off x="3936" y="816"/>
              <a:ext cx="150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1" name="Text Box 12"/>
            <p:cNvSpPr txBox="1">
              <a:spLocks noChangeArrowheads="1"/>
            </p:cNvSpPr>
            <p:nvPr/>
          </p:nvSpPr>
          <p:spPr bwMode="auto">
            <a:xfrm>
              <a:off x="3960" y="1074"/>
              <a:ext cx="10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1" hangingPunct="1"/>
              <a:r>
                <a:rPr lang="he-IL" sz="1200">
                  <a:cs typeface="Arial" pitchFamily="34" charset="0"/>
                </a:rPr>
                <a:t>מתבגרים עם </a:t>
              </a:r>
              <a:r>
                <a:rPr lang="en-US" sz="1200">
                  <a:cs typeface="Arial" pitchFamily="34" charset="0"/>
                </a:rPr>
                <a:t>ADHD</a:t>
              </a:r>
            </a:p>
          </p:txBody>
        </p:sp>
        <p:grpSp>
          <p:nvGrpSpPr>
            <p:cNvPr id="17622" name="Group 13"/>
            <p:cNvGrpSpPr>
              <a:grpSpLocks noChangeAspect="1"/>
            </p:cNvGrpSpPr>
            <p:nvPr/>
          </p:nvGrpSpPr>
          <p:grpSpPr bwMode="auto">
            <a:xfrm>
              <a:off x="5001" y="850"/>
              <a:ext cx="397" cy="182"/>
              <a:chOff x="1536" y="3621"/>
              <a:chExt cx="1078" cy="495"/>
            </a:xfrm>
          </p:grpSpPr>
          <p:sp>
            <p:nvSpPr>
              <p:cNvPr id="17623" name="Freeform 14"/>
              <p:cNvSpPr>
                <a:spLocks noChangeAspect="1"/>
              </p:cNvSpPr>
              <p:nvPr/>
            </p:nvSpPr>
            <p:spPr bwMode="auto">
              <a:xfrm flipH="1">
                <a:off x="1584" y="3936"/>
                <a:ext cx="999" cy="180"/>
              </a:xfrm>
              <a:custGeom>
                <a:avLst/>
                <a:gdLst>
                  <a:gd name="T0" fmla="*/ 28 w 1996"/>
                  <a:gd name="T1" fmla="*/ 29 h 361"/>
                  <a:gd name="T2" fmla="*/ 0 w 1996"/>
                  <a:gd name="T3" fmla="*/ 47 h 361"/>
                  <a:gd name="T4" fmla="*/ 63 w 1996"/>
                  <a:gd name="T5" fmla="*/ 40 h 361"/>
                  <a:gd name="T6" fmla="*/ 36 w 1996"/>
                  <a:gd name="T7" fmla="*/ 61 h 361"/>
                  <a:gd name="T8" fmla="*/ 101 w 1996"/>
                  <a:gd name="T9" fmla="*/ 49 h 361"/>
                  <a:gd name="T10" fmla="*/ 84 w 1996"/>
                  <a:gd name="T11" fmla="*/ 65 h 361"/>
                  <a:gd name="T12" fmla="*/ 130 w 1996"/>
                  <a:gd name="T13" fmla="*/ 56 h 361"/>
                  <a:gd name="T14" fmla="*/ 123 w 1996"/>
                  <a:gd name="T15" fmla="*/ 77 h 361"/>
                  <a:gd name="T16" fmla="*/ 179 w 1996"/>
                  <a:gd name="T17" fmla="*/ 50 h 361"/>
                  <a:gd name="T18" fmla="*/ 171 w 1996"/>
                  <a:gd name="T19" fmla="*/ 77 h 361"/>
                  <a:gd name="T20" fmla="*/ 205 w 1996"/>
                  <a:gd name="T21" fmla="*/ 54 h 361"/>
                  <a:gd name="T22" fmla="*/ 216 w 1996"/>
                  <a:gd name="T23" fmla="*/ 84 h 361"/>
                  <a:gd name="T24" fmla="*/ 223 w 1996"/>
                  <a:gd name="T25" fmla="*/ 59 h 361"/>
                  <a:gd name="T26" fmla="*/ 248 w 1996"/>
                  <a:gd name="T27" fmla="*/ 86 h 361"/>
                  <a:gd name="T28" fmla="*/ 254 w 1996"/>
                  <a:gd name="T29" fmla="*/ 59 h 361"/>
                  <a:gd name="T30" fmla="*/ 303 w 1996"/>
                  <a:gd name="T31" fmla="*/ 89 h 361"/>
                  <a:gd name="T32" fmla="*/ 307 w 1996"/>
                  <a:gd name="T33" fmla="*/ 71 h 361"/>
                  <a:gd name="T34" fmla="*/ 340 w 1996"/>
                  <a:gd name="T35" fmla="*/ 84 h 361"/>
                  <a:gd name="T36" fmla="*/ 345 w 1996"/>
                  <a:gd name="T37" fmla="*/ 59 h 361"/>
                  <a:gd name="T38" fmla="*/ 381 w 1996"/>
                  <a:gd name="T39" fmla="*/ 90 h 361"/>
                  <a:gd name="T40" fmla="*/ 387 w 1996"/>
                  <a:gd name="T41" fmla="*/ 65 h 361"/>
                  <a:gd name="T42" fmla="*/ 430 w 1996"/>
                  <a:gd name="T43" fmla="*/ 83 h 361"/>
                  <a:gd name="T44" fmla="*/ 429 w 1996"/>
                  <a:gd name="T45" fmla="*/ 59 h 361"/>
                  <a:gd name="T46" fmla="*/ 465 w 1996"/>
                  <a:gd name="T47" fmla="*/ 72 h 361"/>
                  <a:gd name="T48" fmla="*/ 460 w 1996"/>
                  <a:gd name="T49" fmla="*/ 57 h 361"/>
                  <a:gd name="T50" fmla="*/ 477 w 1996"/>
                  <a:gd name="T51" fmla="*/ 63 h 361"/>
                  <a:gd name="T52" fmla="*/ 469 w 1996"/>
                  <a:gd name="T53" fmla="*/ 54 h 361"/>
                  <a:gd name="T54" fmla="*/ 500 w 1996"/>
                  <a:gd name="T55" fmla="*/ 42 h 361"/>
                  <a:gd name="T56" fmla="*/ 387 w 1996"/>
                  <a:gd name="T57" fmla="*/ 5 h 361"/>
                  <a:gd name="T58" fmla="*/ 144 w 1996"/>
                  <a:gd name="T59" fmla="*/ 8 h 361"/>
                  <a:gd name="T60" fmla="*/ 48 w 1996"/>
                  <a:gd name="T61" fmla="*/ 0 h 361"/>
                  <a:gd name="T62" fmla="*/ 28 w 1996"/>
                  <a:gd name="T63" fmla="*/ 29 h 361"/>
                  <a:gd name="T64" fmla="*/ 28 w 1996"/>
                  <a:gd name="T65" fmla="*/ 29 h 3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6"/>
                  <a:gd name="T100" fmla="*/ 0 h 361"/>
                  <a:gd name="T101" fmla="*/ 1996 w 1996"/>
                  <a:gd name="T102" fmla="*/ 361 h 3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6" h="361">
                    <a:moveTo>
                      <a:pt x="109" y="117"/>
                    </a:moveTo>
                    <a:lnTo>
                      <a:pt x="0" y="189"/>
                    </a:lnTo>
                    <a:lnTo>
                      <a:pt x="250" y="163"/>
                    </a:lnTo>
                    <a:lnTo>
                      <a:pt x="142" y="244"/>
                    </a:lnTo>
                    <a:lnTo>
                      <a:pt x="402" y="198"/>
                    </a:lnTo>
                    <a:lnTo>
                      <a:pt x="335" y="263"/>
                    </a:lnTo>
                    <a:lnTo>
                      <a:pt x="520" y="227"/>
                    </a:lnTo>
                    <a:lnTo>
                      <a:pt x="492" y="309"/>
                    </a:lnTo>
                    <a:lnTo>
                      <a:pt x="715" y="201"/>
                    </a:lnTo>
                    <a:lnTo>
                      <a:pt x="682" y="309"/>
                    </a:lnTo>
                    <a:lnTo>
                      <a:pt x="818" y="217"/>
                    </a:lnTo>
                    <a:lnTo>
                      <a:pt x="862" y="337"/>
                    </a:lnTo>
                    <a:lnTo>
                      <a:pt x="891" y="236"/>
                    </a:lnTo>
                    <a:lnTo>
                      <a:pt x="989" y="347"/>
                    </a:lnTo>
                    <a:lnTo>
                      <a:pt x="1014" y="236"/>
                    </a:lnTo>
                    <a:lnTo>
                      <a:pt x="1210" y="356"/>
                    </a:lnTo>
                    <a:lnTo>
                      <a:pt x="1226" y="287"/>
                    </a:lnTo>
                    <a:lnTo>
                      <a:pt x="1357" y="337"/>
                    </a:lnTo>
                    <a:lnTo>
                      <a:pt x="1378" y="239"/>
                    </a:lnTo>
                    <a:lnTo>
                      <a:pt x="1523" y="361"/>
                    </a:lnTo>
                    <a:lnTo>
                      <a:pt x="1544" y="260"/>
                    </a:lnTo>
                    <a:lnTo>
                      <a:pt x="1718" y="332"/>
                    </a:lnTo>
                    <a:lnTo>
                      <a:pt x="1713" y="239"/>
                    </a:lnTo>
                    <a:lnTo>
                      <a:pt x="1858" y="290"/>
                    </a:lnTo>
                    <a:lnTo>
                      <a:pt x="1839" y="230"/>
                    </a:lnTo>
                    <a:lnTo>
                      <a:pt x="1905" y="254"/>
                    </a:lnTo>
                    <a:lnTo>
                      <a:pt x="1872" y="217"/>
                    </a:lnTo>
                    <a:lnTo>
                      <a:pt x="1996" y="169"/>
                    </a:lnTo>
                    <a:lnTo>
                      <a:pt x="1547" y="23"/>
                    </a:lnTo>
                    <a:lnTo>
                      <a:pt x="573" y="33"/>
                    </a:lnTo>
                    <a:lnTo>
                      <a:pt x="190" y="0"/>
                    </a:lnTo>
                    <a:lnTo>
                      <a:pt x="109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24" name="Group 15"/>
              <p:cNvGrpSpPr>
                <a:grpSpLocks noChangeAspect="1"/>
              </p:cNvGrpSpPr>
              <p:nvPr/>
            </p:nvGrpSpPr>
            <p:grpSpPr bwMode="auto">
              <a:xfrm>
                <a:off x="1536" y="3659"/>
                <a:ext cx="1078" cy="373"/>
                <a:chOff x="1536" y="3659"/>
                <a:chExt cx="1078" cy="373"/>
              </a:xfrm>
            </p:grpSpPr>
            <p:sp>
              <p:nvSpPr>
                <p:cNvPr id="17646" name="Freeform 16"/>
                <p:cNvSpPr>
                  <a:spLocks noChangeAspect="1"/>
                </p:cNvSpPr>
                <p:nvPr/>
              </p:nvSpPr>
              <p:spPr bwMode="auto">
                <a:xfrm>
                  <a:off x="1536" y="3659"/>
                  <a:ext cx="1078" cy="373"/>
                </a:xfrm>
                <a:custGeom>
                  <a:avLst/>
                  <a:gdLst>
                    <a:gd name="T0" fmla="*/ 14 w 1078"/>
                    <a:gd name="T1" fmla="*/ 312 h 373"/>
                    <a:gd name="T2" fmla="*/ 92 w 1078"/>
                    <a:gd name="T3" fmla="*/ 167 h 373"/>
                    <a:gd name="T4" fmla="*/ 122 w 1078"/>
                    <a:gd name="T5" fmla="*/ 95 h 373"/>
                    <a:gd name="T6" fmla="*/ 112 w 1078"/>
                    <a:gd name="T7" fmla="*/ 111 h 373"/>
                    <a:gd name="T8" fmla="*/ 124 w 1078"/>
                    <a:gd name="T9" fmla="*/ 101 h 373"/>
                    <a:gd name="T10" fmla="*/ 120 w 1078"/>
                    <a:gd name="T11" fmla="*/ 117 h 373"/>
                    <a:gd name="T12" fmla="*/ 188 w 1078"/>
                    <a:gd name="T13" fmla="*/ 84 h 373"/>
                    <a:gd name="T14" fmla="*/ 254 w 1078"/>
                    <a:gd name="T15" fmla="*/ 124 h 373"/>
                    <a:gd name="T16" fmla="*/ 417 w 1078"/>
                    <a:gd name="T17" fmla="*/ 44 h 373"/>
                    <a:gd name="T18" fmla="*/ 834 w 1078"/>
                    <a:gd name="T19" fmla="*/ 11 h 373"/>
                    <a:gd name="T20" fmla="*/ 1078 w 1078"/>
                    <a:gd name="T21" fmla="*/ 212 h 373"/>
                    <a:gd name="T22" fmla="*/ 1035 w 1078"/>
                    <a:gd name="T23" fmla="*/ 292 h 373"/>
                    <a:gd name="T24" fmla="*/ 1002 w 1078"/>
                    <a:gd name="T25" fmla="*/ 291 h 373"/>
                    <a:gd name="T26" fmla="*/ 976 w 1078"/>
                    <a:gd name="T27" fmla="*/ 289 h 373"/>
                    <a:gd name="T28" fmla="*/ 953 w 1078"/>
                    <a:gd name="T29" fmla="*/ 289 h 373"/>
                    <a:gd name="T30" fmla="*/ 930 w 1078"/>
                    <a:gd name="T31" fmla="*/ 292 h 373"/>
                    <a:gd name="T32" fmla="*/ 902 w 1078"/>
                    <a:gd name="T33" fmla="*/ 299 h 373"/>
                    <a:gd name="T34" fmla="*/ 890 w 1078"/>
                    <a:gd name="T35" fmla="*/ 340 h 373"/>
                    <a:gd name="T36" fmla="*/ 850 w 1078"/>
                    <a:gd name="T37" fmla="*/ 367 h 373"/>
                    <a:gd name="T38" fmla="*/ 795 w 1078"/>
                    <a:gd name="T39" fmla="*/ 373 h 373"/>
                    <a:gd name="T40" fmla="*/ 739 w 1078"/>
                    <a:gd name="T41" fmla="*/ 358 h 373"/>
                    <a:gd name="T42" fmla="*/ 699 w 1078"/>
                    <a:gd name="T43" fmla="*/ 318 h 373"/>
                    <a:gd name="T44" fmla="*/ 638 w 1078"/>
                    <a:gd name="T45" fmla="*/ 304 h 373"/>
                    <a:gd name="T46" fmla="*/ 563 w 1078"/>
                    <a:gd name="T47" fmla="*/ 308 h 373"/>
                    <a:gd name="T48" fmla="*/ 488 w 1078"/>
                    <a:gd name="T49" fmla="*/ 310 h 373"/>
                    <a:gd name="T50" fmla="*/ 414 w 1078"/>
                    <a:gd name="T51" fmla="*/ 313 h 373"/>
                    <a:gd name="T52" fmla="*/ 339 w 1078"/>
                    <a:gd name="T53" fmla="*/ 317 h 373"/>
                    <a:gd name="T54" fmla="*/ 266 w 1078"/>
                    <a:gd name="T55" fmla="*/ 373 h 373"/>
                    <a:gd name="T56" fmla="*/ 236 w 1078"/>
                    <a:gd name="T57" fmla="*/ 373 h 373"/>
                    <a:gd name="T58" fmla="*/ 196 w 1078"/>
                    <a:gd name="T59" fmla="*/ 372 h 373"/>
                    <a:gd name="T60" fmla="*/ 156 w 1078"/>
                    <a:gd name="T61" fmla="*/ 368 h 373"/>
                    <a:gd name="T62" fmla="*/ 123 w 1078"/>
                    <a:gd name="T63" fmla="*/ 359 h 373"/>
                    <a:gd name="T64" fmla="*/ 107 w 1078"/>
                    <a:gd name="T65" fmla="*/ 339 h 373"/>
                    <a:gd name="T66" fmla="*/ 50 w 1078"/>
                    <a:gd name="T67" fmla="*/ 315 h 373"/>
                    <a:gd name="T68" fmla="*/ 9 w 1078"/>
                    <a:gd name="T69" fmla="*/ 305 h 373"/>
                    <a:gd name="T70" fmla="*/ 6 w 1078"/>
                    <a:gd name="T71" fmla="*/ 302 h 373"/>
                    <a:gd name="T72" fmla="*/ 54 w 1078"/>
                    <a:gd name="T73" fmla="*/ 319 h 373"/>
                    <a:gd name="T74" fmla="*/ 20 w 1078"/>
                    <a:gd name="T75" fmla="*/ 317 h 373"/>
                    <a:gd name="T76" fmla="*/ 30 w 1078"/>
                    <a:gd name="T77" fmla="*/ 303 h 373"/>
                    <a:gd name="T78" fmla="*/ 12 w 1078"/>
                    <a:gd name="T79" fmla="*/ 303 h 373"/>
                    <a:gd name="T80" fmla="*/ 28 w 1078"/>
                    <a:gd name="T81" fmla="*/ 311 h 373"/>
                    <a:gd name="T82" fmla="*/ 20 w 1078"/>
                    <a:gd name="T83" fmla="*/ 311 h 373"/>
                    <a:gd name="T84" fmla="*/ 72 w 1078"/>
                    <a:gd name="T85" fmla="*/ 303 h 373"/>
                    <a:gd name="T86" fmla="*/ 27 w 1078"/>
                    <a:gd name="T87" fmla="*/ 308 h 3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78"/>
                    <a:gd name="T133" fmla="*/ 0 h 373"/>
                    <a:gd name="T134" fmla="*/ 1078 w 1078"/>
                    <a:gd name="T135" fmla="*/ 373 h 3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78" h="373">
                      <a:moveTo>
                        <a:pt x="27" y="308"/>
                      </a:moveTo>
                      <a:lnTo>
                        <a:pt x="30" y="312"/>
                      </a:lnTo>
                      <a:lnTo>
                        <a:pt x="14" y="312"/>
                      </a:lnTo>
                      <a:lnTo>
                        <a:pt x="10" y="312"/>
                      </a:lnTo>
                      <a:lnTo>
                        <a:pt x="96" y="175"/>
                      </a:lnTo>
                      <a:lnTo>
                        <a:pt x="92" y="167"/>
                      </a:lnTo>
                      <a:lnTo>
                        <a:pt x="80" y="147"/>
                      </a:lnTo>
                      <a:lnTo>
                        <a:pt x="104" y="139"/>
                      </a:lnTo>
                      <a:lnTo>
                        <a:pt x="122" y="95"/>
                      </a:lnTo>
                      <a:lnTo>
                        <a:pt x="122" y="81"/>
                      </a:lnTo>
                      <a:lnTo>
                        <a:pt x="130" y="113"/>
                      </a:lnTo>
                      <a:lnTo>
                        <a:pt x="112" y="111"/>
                      </a:lnTo>
                      <a:lnTo>
                        <a:pt x="110" y="81"/>
                      </a:lnTo>
                      <a:lnTo>
                        <a:pt x="126" y="111"/>
                      </a:lnTo>
                      <a:lnTo>
                        <a:pt x="124" y="101"/>
                      </a:lnTo>
                      <a:lnTo>
                        <a:pt x="118" y="93"/>
                      </a:lnTo>
                      <a:lnTo>
                        <a:pt x="116" y="93"/>
                      </a:lnTo>
                      <a:lnTo>
                        <a:pt x="120" y="117"/>
                      </a:lnTo>
                      <a:lnTo>
                        <a:pt x="141" y="93"/>
                      </a:lnTo>
                      <a:lnTo>
                        <a:pt x="172" y="127"/>
                      </a:lnTo>
                      <a:lnTo>
                        <a:pt x="188" y="84"/>
                      </a:lnTo>
                      <a:lnTo>
                        <a:pt x="205" y="98"/>
                      </a:lnTo>
                      <a:lnTo>
                        <a:pt x="221" y="84"/>
                      </a:lnTo>
                      <a:lnTo>
                        <a:pt x="254" y="124"/>
                      </a:lnTo>
                      <a:lnTo>
                        <a:pt x="273" y="101"/>
                      </a:lnTo>
                      <a:lnTo>
                        <a:pt x="315" y="112"/>
                      </a:lnTo>
                      <a:lnTo>
                        <a:pt x="417" y="44"/>
                      </a:lnTo>
                      <a:lnTo>
                        <a:pt x="428" y="25"/>
                      </a:lnTo>
                      <a:lnTo>
                        <a:pt x="753" y="0"/>
                      </a:lnTo>
                      <a:lnTo>
                        <a:pt x="834" y="11"/>
                      </a:lnTo>
                      <a:lnTo>
                        <a:pt x="889" y="93"/>
                      </a:lnTo>
                      <a:lnTo>
                        <a:pt x="1016" y="84"/>
                      </a:lnTo>
                      <a:lnTo>
                        <a:pt x="1078" y="212"/>
                      </a:lnTo>
                      <a:lnTo>
                        <a:pt x="1060" y="242"/>
                      </a:lnTo>
                      <a:lnTo>
                        <a:pt x="1049" y="292"/>
                      </a:lnTo>
                      <a:lnTo>
                        <a:pt x="1035" y="292"/>
                      </a:lnTo>
                      <a:lnTo>
                        <a:pt x="1023" y="292"/>
                      </a:lnTo>
                      <a:lnTo>
                        <a:pt x="1012" y="291"/>
                      </a:lnTo>
                      <a:lnTo>
                        <a:pt x="1002" y="291"/>
                      </a:lnTo>
                      <a:lnTo>
                        <a:pt x="992" y="290"/>
                      </a:lnTo>
                      <a:lnTo>
                        <a:pt x="984" y="290"/>
                      </a:lnTo>
                      <a:lnTo>
                        <a:pt x="976" y="289"/>
                      </a:lnTo>
                      <a:lnTo>
                        <a:pt x="968" y="289"/>
                      </a:lnTo>
                      <a:lnTo>
                        <a:pt x="960" y="289"/>
                      </a:lnTo>
                      <a:lnTo>
                        <a:pt x="953" y="289"/>
                      </a:lnTo>
                      <a:lnTo>
                        <a:pt x="946" y="290"/>
                      </a:lnTo>
                      <a:lnTo>
                        <a:pt x="938" y="291"/>
                      </a:lnTo>
                      <a:lnTo>
                        <a:pt x="930" y="292"/>
                      </a:lnTo>
                      <a:lnTo>
                        <a:pt x="921" y="294"/>
                      </a:lnTo>
                      <a:lnTo>
                        <a:pt x="913" y="296"/>
                      </a:lnTo>
                      <a:lnTo>
                        <a:pt x="902" y="299"/>
                      </a:lnTo>
                      <a:lnTo>
                        <a:pt x="902" y="314"/>
                      </a:lnTo>
                      <a:lnTo>
                        <a:pt x="898" y="328"/>
                      </a:lnTo>
                      <a:lnTo>
                        <a:pt x="890" y="340"/>
                      </a:lnTo>
                      <a:lnTo>
                        <a:pt x="879" y="351"/>
                      </a:lnTo>
                      <a:lnTo>
                        <a:pt x="865" y="360"/>
                      </a:lnTo>
                      <a:lnTo>
                        <a:pt x="850" y="367"/>
                      </a:lnTo>
                      <a:lnTo>
                        <a:pt x="833" y="371"/>
                      </a:lnTo>
                      <a:lnTo>
                        <a:pt x="814" y="373"/>
                      </a:lnTo>
                      <a:lnTo>
                        <a:pt x="795" y="373"/>
                      </a:lnTo>
                      <a:lnTo>
                        <a:pt x="776" y="371"/>
                      </a:lnTo>
                      <a:lnTo>
                        <a:pt x="757" y="366"/>
                      </a:lnTo>
                      <a:lnTo>
                        <a:pt x="739" y="358"/>
                      </a:lnTo>
                      <a:lnTo>
                        <a:pt x="724" y="348"/>
                      </a:lnTo>
                      <a:lnTo>
                        <a:pt x="710" y="334"/>
                      </a:lnTo>
                      <a:lnTo>
                        <a:pt x="699" y="318"/>
                      </a:lnTo>
                      <a:lnTo>
                        <a:pt x="690" y="298"/>
                      </a:lnTo>
                      <a:lnTo>
                        <a:pt x="664" y="301"/>
                      </a:lnTo>
                      <a:lnTo>
                        <a:pt x="638" y="304"/>
                      </a:lnTo>
                      <a:lnTo>
                        <a:pt x="613" y="306"/>
                      </a:lnTo>
                      <a:lnTo>
                        <a:pt x="587" y="307"/>
                      </a:lnTo>
                      <a:lnTo>
                        <a:pt x="563" y="308"/>
                      </a:lnTo>
                      <a:lnTo>
                        <a:pt x="538" y="309"/>
                      </a:lnTo>
                      <a:lnTo>
                        <a:pt x="513" y="310"/>
                      </a:lnTo>
                      <a:lnTo>
                        <a:pt x="488" y="310"/>
                      </a:lnTo>
                      <a:lnTo>
                        <a:pt x="464" y="311"/>
                      </a:lnTo>
                      <a:lnTo>
                        <a:pt x="439" y="312"/>
                      </a:lnTo>
                      <a:lnTo>
                        <a:pt x="414" y="313"/>
                      </a:lnTo>
                      <a:lnTo>
                        <a:pt x="390" y="313"/>
                      </a:lnTo>
                      <a:lnTo>
                        <a:pt x="364" y="315"/>
                      </a:lnTo>
                      <a:lnTo>
                        <a:pt x="339" y="317"/>
                      </a:lnTo>
                      <a:lnTo>
                        <a:pt x="313" y="319"/>
                      </a:lnTo>
                      <a:lnTo>
                        <a:pt x="287" y="322"/>
                      </a:lnTo>
                      <a:lnTo>
                        <a:pt x="266" y="373"/>
                      </a:lnTo>
                      <a:lnTo>
                        <a:pt x="258" y="373"/>
                      </a:lnTo>
                      <a:lnTo>
                        <a:pt x="248" y="373"/>
                      </a:lnTo>
                      <a:lnTo>
                        <a:pt x="236" y="373"/>
                      </a:lnTo>
                      <a:lnTo>
                        <a:pt x="224" y="373"/>
                      </a:lnTo>
                      <a:lnTo>
                        <a:pt x="210" y="373"/>
                      </a:lnTo>
                      <a:lnTo>
                        <a:pt x="196" y="372"/>
                      </a:lnTo>
                      <a:lnTo>
                        <a:pt x="182" y="371"/>
                      </a:lnTo>
                      <a:lnTo>
                        <a:pt x="169" y="370"/>
                      </a:lnTo>
                      <a:lnTo>
                        <a:pt x="156" y="368"/>
                      </a:lnTo>
                      <a:lnTo>
                        <a:pt x="144" y="366"/>
                      </a:lnTo>
                      <a:lnTo>
                        <a:pt x="132" y="362"/>
                      </a:lnTo>
                      <a:lnTo>
                        <a:pt x="123" y="359"/>
                      </a:lnTo>
                      <a:lnTo>
                        <a:pt x="115" y="353"/>
                      </a:lnTo>
                      <a:lnTo>
                        <a:pt x="110" y="347"/>
                      </a:lnTo>
                      <a:lnTo>
                        <a:pt x="107" y="339"/>
                      </a:lnTo>
                      <a:lnTo>
                        <a:pt x="107" y="330"/>
                      </a:lnTo>
                      <a:lnTo>
                        <a:pt x="66" y="330"/>
                      </a:lnTo>
                      <a:lnTo>
                        <a:pt x="50" y="315"/>
                      </a:lnTo>
                      <a:lnTo>
                        <a:pt x="14" y="308"/>
                      </a:lnTo>
                      <a:lnTo>
                        <a:pt x="47" y="316"/>
                      </a:lnTo>
                      <a:lnTo>
                        <a:pt x="9" y="305"/>
                      </a:lnTo>
                      <a:lnTo>
                        <a:pt x="14" y="312"/>
                      </a:lnTo>
                      <a:lnTo>
                        <a:pt x="24" y="296"/>
                      </a:lnTo>
                      <a:lnTo>
                        <a:pt x="6" y="302"/>
                      </a:lnTo>
                      <a:lnTo>
                        <a:pt x="18" y="308"/>
                      </a:lnTo>
                      <a:lnTo>
                        <a:pt x="48" y="299"/>
                      </a:lnTo>
                      <a:lnTo>
                        <a:pt x="54" y="319"/>
                      </a:lnTo>
                      <a:lnTo>
                        <a:pt x="48" y="311"/>
                      </a:lnTo>
                      <a:lnTo>
                        <a:pt x="52" y="295"/>
                      </a:lnTo>
                      <a:lnTo>
                        <a:pt x="20" y="317"/>
                      </a:lnTo>
                      <a:lnTo>
                        <a:pt x="34" y="305"/>
                      </a:lnTo>
                      <a:lnTo>
                        <a:pt x="48" y="301"/>
                      </a:lnTo>
                      <a:lnTo>
                        <a:pt x="30" y="303"/>
                      </a:lnTo>
                      <a:lnTo>
                        <a:pt x="52" y="311"/>
                      </a:lnTo>
                      <a:lnTo>
                        <a:pt x="12" y="307"/>
                      </a:lnTo>
                      <a:lnTo>
                        <a:pt x="12" y="303"/>
                      </a:lnTo>
                      <a:lnTo>
                        <a:pt x="48" y="313"/>
                      </a:lnTo>
                      <a:lnTo>
                        <a:pt x="0" y="308"/>
                      </a:lnTo>
                      <a:lnTo>
                        <a:pt x="28" y="311"/>
                      </a:lnTo>
                      <a:lnTo>
                        <a:pt x="16" y="311"/>
                      </a:lnTo>
                      <a:lnTo>
                        <a:pt x="20" y="311"/>
                      </a:lnTo>
                      <a:lnTo>
                        <a:pt x="36" y="295"/>
                      </a:lnTo>
                      <a:lnTo>
                        <a:pt x="44" y="315"/>
                      </a:lnTo>
                      <a:lnTo>
                        <a:pt x="72" y="303"/>
                      </a:lnTo>
                      <a:lnTo>
                        <a:pt x="64" y="303"/>
                      </a:lnTo>
                      <a:lnTo>
                        <a:pt x="68" y="307"/>
                      </a:lnTo>
                      <a:lnTo>
                        <a:pt x="27" y="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7" name="AutoShap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0" y="3920"/>
                  <a:ext cx="144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</a:pPr>
                  <a:endParaRPr lang="en-US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625" name="Group 18"/>
              <p:cNvGrpSpPr>
                <a:grpSpLocks noChangeAspect="1"/>
              </p:cNvGrpSpPr>
              <p:nvPr/>
            </p:nvGrpSpPr>
            <p:grpSpPr bwMode="auto">
              <a:xfrm>
                <a:off x="1590" y="3621"/>
                <a:ext cx="1010" cy="375"/>
                <a:chOff x="1096" y="3632"/>
                <a:chExt cx="1010" cy="375"/>
              </a:xfrm>
            </p:grpSpPr>
            <p:sp>
              <p:nvSpPr>
                <p:cNvPr id="17626" name="Freeform 19"/>
                <p:cNvSpPr>
                  <a:spLocks noChangeAspect="1"/>
                </p:cNvSpPr>
                <p:nvPr/>
              </p:nvSpPr>
              <p:spPr bwMode="auto">
                <a:xfrm flipH="1">
                  <a:off x="1096" y="3686"/>
                  <a:ext cx="1010" cy="298"/>
                </a:xfrm>
                <a:custGeom>
                  <a:avLst/>
                  <a:gdLst>
                    <a:gd name="T0" fmla="*/ 0 w 2019"/>
                    <a:gd name="T1" fmla="*/ 104 h 598"/>
                    <a:gd name="T2" fmla="*/ 14 w 2019"/>
                    <a:gd name="T3" fmla="*/ 129 h 598"/>
                    <a:gd name="T4" fmla="*/ 81 w 2019"/>
                    <a:gd name="T5" fmla="*/ 131 h 598"/>
                    <a:gd name="T6" fmla="*/ 84 w 2019"/>
                    <a:gd name="T7" fmla="*/ 126 h 598"/>
                    <a:gd name="T8" fmla="*/ 94 w 2019"/>
                    <a:gd name="T9" fmla="*/ 113 h 598"/>
                    <a:gd name="T10" fmla="*/ 110 w 2019"/>
                    <a:gd name="T11" fmla="*/ 101 h 598"/>
                    <a:gd name="T12" fmla="*/ 133 w 2019"/>
                    <a:gd name="T13" fmla="*/ 94 h 598"/>
                    <a:gd name="T14" fmla="*/ 155 w 2019"/>
                    <a:gd name="T15" fmla="*/ 98 h 598"/>
                    <a:gd name="T16" fmla="*/ 169 w 2019"/>
                    <a:gd name="T17" fmla="*/ 108 h 598"/>
                    <a:gd name="T18" fmla="*/ 176 w 2019"/>
                    <a:gd name="T19" fmla="*/ 119 h 598"/>
                    <a:gd name="T20" fmla="*/ 178 w 2019"/>
                    <a:gd name="T21" fmla="*/ 124 h 598"/>
                    <a:gd name="T22" fmla="*/ 191 w 2019"/>
                    <a:gd name="T23" fmla="*/ 126 h 598"/>
                    <a:gd name="T24" fmla="*/ 399 w 2019"/>
                    <a:gd name="T25" fmla="*/ 145 h 598"/>
                    <a:gd name="T26" fmla="*/ 399 w 2019"/>
                    <a:gd name="T27" fmla="*/ 144 h 598"/>
                    <a:gd name="T28" fmla="*/ 399 w 2019"/>
                    <a:gd name="T29" fmla="*/ 131 h 598"/>
                    <a:gd name="T30" fmla="*/ 401 w 2019"/>
                    <a:gd name="T31" fmla="*/ 114 h 598"/>
                    <a:gd name="T32" fmla="*/ 405 w 2019"/>
                    <a:gd name="T33" fmla="*/ 100 h 598"/>
                    <a:gd name="T34" fmla="*/ 415 w 2019"/>
                    <a:gd name="T35" fmla="*/ 96 h 598"/>
                    <a:gd name="T36" fmla="*/ 426 w 2019"/>
                    <a:gd name="T37" fmla="*/ 97 h 598"/>
                    <a:gd name="T38" fmla="*/ 438 w 2019"/>
                    <a:gd name="T39" fmla="*/ 102 h 598"/>
                    <a:gd name="T40" fmla="*/ 448 w 2019"/>
                    <a:gd name="T41" fmla="*/ 108 h 598"/>
                    <a:gd name="T42" fmla="*/ 456 w 2019"/>
                    <a:gd name="T43" fmla="*/ 117 h 598"/>
                    <a:gd name="T44" fmla="*/ 463 w 2019"/>
                    <a:gd name="T45" fmla="*/ 129 h 598"/>
                    <a:gd name="T46" fmla="*/ 470 w 2019"/>
                    <a:gd name="T47" fmla="*/ 139 h 598"/>
                    <a:gd name="T48" fmla="*/ 474 w 2019"/>
                    <a:gd name="T49" fmla="*/ 147 h 598"/>
                    <a:gd name="T50" fmla="*/ 474 w 2019"/>
                    <a:gd name="T51" fmla="*/ 148 h 598"/>
                    <a:gd name="T52" fmla="*/ 505 w 2019"/>
                    <a:gd name="T53" fmla="*/ 126 h 598"/>
                    <a:gd name="T54" fmla="*/ 472 w 2019"/>
                    <a:gd name="T55" fmla="*/ 66 h 598"/>
                    <a:gd name="T56" fmla="*/ 449 w 2019"/>
                    <a:gd name="T57" fmla="*/ 67 h 598"/>
                    <a:gd name="T58" fmla="*/ 433 w 2019"/>
                    <a:gd name="T59" fmla="*/ 54 h 598"/>
                    <a:gd name="T60" fmla="*/ 408 w 2019"/>
                    <a:gd name="T61" fmla="*/ 63 h 598"/>
                    <a:gd name="T62" fmla="*/ 374 w 2019"/>
                    <a:gd name="T63" fmla="*/ 58 h 598"/>
                    <a:gd name="T64" fmla="*/ 319 w 2019"/>
                    <a:gd name="T65" fmla="*/ 14 h 598"/>
                    <a:gd name="T66" fmla="*/ 121 w 2019"/>
                    <a:gd name="T67" fmla="*/ 7 h 598"/>
                    <a:gd name="T68" fmla="*/ 29 w 2019"/>
                    <a:gd name="T69" fmla="*/ 46 h 59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19"/>
                    <a:gd name="T106" fmla="*/ 0 h 598"/>
                    <a:gd name="T107" fmla="*/ 2019 w 2019"/>
                    <a:gd name="T108" fmla="*/ 598 h 59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19" h="598">
                      <a:moveTo>
                        <a:pt x="114" y="184"/>
                      </a:moveTo>
                      <a:lnTo>
                        <a:pt x="0" y="419"/>
                      </a:lnTo>
                      <a:lnTo>
                        <a:pt x="60" y="433"/>
                      </a:lnTo>
                      <a:lnTo>
                        <a:pt x="55" y="519"/>
                      </a:lnTo>
                      <a:lnTo>
                        <a:pt x="321" y="527"/>
                      </a:lnTo>
                      <a:lnTo>
                        <a:pt x="325" y="521"/>
                      </a:lnTo>
                      <a:lnTo>
                        <a:pt x="333" y="505"/>
                      </a:lnTo>
                      <a:lnTo>
                        <a:pt x="351" y="483"/>
                      </a:lnTo>
                      <a:lnTo>
                        <a:pt x="373" y="455"/>
                      </a:lnTo>
                      <a:lnTo>
                        <a:pt x="402" y="430"/>
                      </a:lnTo>
                      <a:lnTo>
                        <a:pt x="439" y="405"/>
                      </a:lnTo>
                      <a:lnTo>
                        <a:pt x="480" y="387"/>
                      </a:lnTo>
                      <a:lnTo>
                        <a:pt x="530" y="378"/>
                      </a:lnTo>
                      <a:lnTo>
                        <a:pt x="578" y="380"/>
                      </a:lnTo>
                      <a:lnTo>
                        <a:pt x="618" y="393"/>
                      </a:lnTo>
                      <a:lnTo>
                        <a:pt x="649" y="412"/>
                      </a:lnTo>
                      <a:lnTo>
                        <a:pt x="673" y="435"/>
                      </a:lnTo>
                      <a:lnTo>
                        <a:pt x="691" y="459"/>
                      </a:lnTo>
                      <a:lnTo>
                        <a:pt x="701" y="479"/>
                      </a:lnTo>
                      <a:lnTo>
                        <a:pt x="708" y="495"/>
                      </a:lnTo>
                      <a:lnTo>
                        <a:pt x="710" y="500"/>
                      </a:lnTo>
                      <a:lnTo>
                        <a:pt x="761" y="505"/>
                      </a:lnTo>
                      <a:lnTo>
                        <a:pt x="794" y="560"/>
                      </a:lnTo>
                      <a:lnTo>
                        <a:pt x="1594" y="584"/>
                      </a:lnTo>
                      <a:lnTo>
                        <a:pt x="1594" y="577"/>
                      </a:lnTo>
                      <a:lnTo>
                        <a:pt x="1594" y="557"/>
                      </a:lnTo>
                      <a:lnTo>
                        <a:pt x="1594" y="527"/>
                      </a:lnTo>
                      <a:lnTo>
                        <a:pt x="1595" y="493"/>
                      </a:lnTo>
                      <a:lnTo>
                        <a:pt x="1601" y="459"/>
                      </a:lnTo>
                      <a:lnTo>
                        <a:pt x="1608" y="428"/>
                      </a:lnTo>
                      <a:lnTo>
                        <a:pt x="1620" y="404"/>
                      </a:lnTo>
                      <a:lnTo>
                        <a:pt x="1637" y="392"/>
                      </a:lnTo>
                      <a:lnTo>
                        <a:pt x="1658" y="388"/>
                      </a:lnTo>
                      <a:lnTo>
                        <a:pt x="1680" y="388"/>
                      </a:lnTo>
                      <a:lnTo>
                        <a:pt x="1704" y="392"/>
                      </a:lnTo>
                      <a:lnTo>
                        <a:pt x="1727" y="399"/>
                      </a:lnTo>
                      <a:lnTo>
                        <a:pt x="1749" y="409"/>
                      </a:lnTo>
                      <a:lnTo>
                        <a:pt x="1772" y="421"/>
                      </a:lnTo>
                      <a:lnTo>
                        <a:pt x="1791" y="435"/>
                      </a:lnTo>
                      <a:lnTo>
                        <a:pt x="1806" y="452"/>
                      </a:lnTo>
                      <a:lnTo>
                        <a:pt x="1822" y="472"/>
                      </a:lnTo>
                      <a:lnTo>
                        <a:pt x="1836" y="495"/>
                      </a:lnTo>
                      <a:lnTo>
                        <a:pt x="1851" y="517"/>
                      </a:lnTo>
                      <a:lnTo>
                        <a:pt x="1865" y="539"/>
                      </a:lnTo>
                      <a:lnTo>
                        <a:pt x="1877" y="560"/>
                      </a:lnTo>
                      <a:lnTo>
                        <a:pt x="1887" y="577"/>
                      </a:lnTo>
                      <a:lnTo>
                        <a:pt x="1894" y="589"/>
                      </a:lnTo>
                      <a:lnTo>
                        <a:pt x="1896" y="593"/>
                      </a:lnTo>
                      <a:lnTo>
                        <a:pt x="1925" y="598"/>
                      </a:lnTo>
                      <a:lnTo>
                        <a:pt x="2019" y="505"/>
                      </a:lnTo>
                      <a:lnTo>
                        <a:pt x="1920" y="273"/>
                      </a:lnTo>
                      <a:lnTo>
                        <a:pt x="1887" y="265"/>
                      </a:lnTo>
                      <a:lnTo>
                        <a:pt x="1863" y="211"/>
                      </a:lnTo>
                      <a:lnTo>
                        <a:pt x="1796" y="270"/>
                      </a:lnTo>
                      <a:lnTo>
                        <a:pt x="1751" y="194"/>
                      </a:lnTo>
                      <a:lnTo>
                        <a:pt x="1732" y="217"/>
                      </a:lnTo>
                      <a:lnTo>
                        <a:pt x="1699" y="184"/>
                      </a:lnTo>
                      <a:lnTo>
                        <a:pt x="1632" y="254"/>
                      </a:lnTo>
                      <a:lnTo>
                        <a:pt x="1582" y="222"/>
                      </a:lnTo>
                      <a:lnTo>
                        <a:pt x="1495" y="235"/>
                      </a:lnTo>
                      <a:lnTo>
                        <a:pt x="1281" y="81"/>
                      </a:lnTo>
                      <a:lnTo>
                        <a:pt x="1273" y="57"/>
                      </a:lnTo>
                      <a:lnTo>
                        <a:pt x="648" y="0"/>
                      </a:lnTo>
                      <a:lnTo>
                        <a:pt x="482" y="29"/>
                      </a:lnTo>
                      <a:lnTo>
                        <a:pt x="373" y="189"/>
                      </a:lnTo>
                      <a:lnTo>
                        <a:pt x="114" y="184"/>
                      </a:lnTo>
                      <a:close/>
                    </a:path>
                  </a:pathLst>
                </a:custGeom>
                <a:solidFill>
                  <a:srgbClr val="6B00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7" name="Freeform 20"/>
                <p:cNvSpPr>
                  <a:spLocks noChangeAspect="1"/>
                </p:cNvSpPr>
                <p:nvPr/>
              </p:nvSpPr>
              <p:spPr bwMode="auto">
                <a:xfrm flipH="1">
                  <a:off x="1604" y="3696"/>
                  <a:ext cx="173" cy="96"/>
                </a:xfrm>
                <a:custGeom>
                  <a:avLst/>
                  <a:gdLst>
                    <a:gd name="T0" fmla="*/ 0 w 345"/>
                    <a:gd name="T1" fmla="*/ 0 h 193"/>
                    <a:gd name="T2" fmla="*/ 12 w 345"/>
                    <a:gd name="T3" fmla="*/ 44 h 193"/>
                    <a:gd name="T4" fmla="*/ 87 w 345"/>
                    <a:gd name="T5" fmla="*/ 48 h 193"/>
                    <a:gd name="T6" fmla="*/ 81 w 345"/>
                    <a:gd name="T7" fmla="*/ 8 h 193"/>
                    <a:gd name="T8" fmla="*/ 0 w 345"/>
                    <a:gd name="T9" fmla="*/ 0 h 193"/>
                    <a:gd name="T10" fmla="*/ 0 w 345"/>
                    <a:gd name="T11" fmla="*/ 0 h 1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5"/>
                    <a:gd name="T19" fmla="*/ 0 h 193"/>
                    <a:gd name="T20" fmla="*/ 345 w 345"/>
                    <a:gd name="T21" fmla="*/ 193 h 1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5" h="193">
                      <a:moveTo>
                        <a:pt x="0" y="0"/>
                      </a:moveTo>
                      <a:lnTo>
                        <a:pt x="48" y="179"/>
                      </a:lnTo>
                      <a:lnTo>
                        <a:pt x="345" y="193"/>
                      </a:lnTo>
                      <a:lnTo>
                        <a:pt x="323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8" name="Freeform 21"/>
                <p:cNvSpPr>
                  <a:spLocks noChangeAspect="1"/>
                </p:cNvSpPr>
                <p:nvPr/>
              </p:nvSpPr>
              <p:spPr bwMode="auto">
                <a:xfrm flipH="1">
                  <a:off x="1448" y="3712"/>
                  <a:ext cx="151" cy="80"/>
                </a:xfrm>
                <a:custGeom>
                  <a:avLst/>
                  <a:gdLst>
                    <a:gd name="T0" fmla="*/ 0 w 302"/>
                    <a:gd name="T1" fmla="*/ 0 h 159"/>
                    <a:gd name="T2" fmla="*/ 8 w 302"/>
                    <a:gd name="T3" fmla="*/ 37 h 159"/>
                    <a:gd name="T4" fmla="*/ 76 w 302"/>
                    <a:gd name="T5" fmla="*/ 40 h 159"/>
                    <a:gd name="T6" fmla="*/ 58 w 302"/>
                    <a:gd name="T7" fmla="*/ 4 h 159"/>
                    <a:gd name="T8" fmla="*/ 0 w 302"/>
                    <a:gd name="T9" fmla="*/ 0 h 159"/>
                    <a:gd name="T10" fmla="*/ 0 w 302"/>
                    <a:gd name="T11" fmla="*/ 0 h 1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159"/>
                    <a:gd name="T20" fmla="*/ 302 w 302"/>
                    <a:gd name="T21" fmla="*/ 159 h 1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159">
                      <a:moveTo>
                        <a:pt x="0" y="0"/>
                      </a:moveTo>
                      <a:lnTo>
                        <a:pt x="32" y="146"/>
                      </a:lnTo>
                      <a:lnTo>
                        <a:pt x="302" y="159"/>
                      </a:lnTo>
                      <a:lnTo>
                        <a:pt x="23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9" name="Freeform 22"/>
                <p:cNvSpPr>
                  <a:spLocks noChangeAspect="1"/>
                </p:cNvSpPr>
                <p:nvPr/>
              </p:nvSpPr>
              <p:spPr bwMode="auto">
                <a:xfrm flipH="1">
                  <a:off x="1786" y="3696"/>
                  <a:ext cx="114" cy="80"/>
                </a:xfrm>
                <a:custGeom>
                  <a:avLst/>
                  <a:gdLst>
                    <a:gd name="T0" fmla="*/ 50 w 228"/>
                    <a:gd name="T1" fmla="*/ 0 h 160"/>
                    <a:gd name="T2" fmla="*/ 57 w 228"/>
                    <a:gd name="T3" fmla="*/ 40 h 160"/>
                    <a:gd name="T4" fmla="*/ 0 w 228"/>
                    <a:gd name="T5" fmla="*/ 40 h 160"/>
                    <a:gd name="T6" fmla="*/ 21 w 228"/>
                    <a:gd name="T7" fmla="*/ 0 h 160"/>
                    <a:gd name="T8" fmla="*/ 50 w 228"/>
                    <a:gd name="T9" fmla="*/ 0 h 160"/>
                    <a:gd name="T10" fmla="*/ 50 w 228"/>
                    <a:gd name="T11" fmla="*/ 0 h 1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8"/>
                    <a:gd name="T19" fmla="*/ 0 h 160"/>
                    <a:gd name="T20" fmla="*/ 228 w 228"/>
                    <a:gd name="T21" fmla="*/ 160 h 1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8" h="160">
                      <a:moveTo>
                        <a:pt x="200" y="0"/>
                      </a:moveTo>
                      <a:lnTo>
                        <a:pt x="228" y="160"/>
                      </a:lnTo>
                      <a:lnTo>
                        <a:pt x="0" y="160"/>
                      </a:lnTo>
                      <a:lnTo>
                        <a:pt x="81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0" name="Freeform 23"/>
                <p:cNvSpPr>
                  <a:spLocks noChangeAspect="1"/>
                </p:cNvSpPr>
                <p:nvPr/>
              </p:nvSpPr>
              <p:spPr bwMode="auto">
                <a:xfrm flipH="1">
                  <a:off x="1796" y="3705"/>
                  <a:ext cx="92" cy="64"/>
                </a:xfrm>
                <a:custGeom>
                  <a:avLst/>
                  <a:gdLst>
                    <a:gd name="T0" fmla="*/ 40 w 183"/>
                    <a:gd name="T1" fmla="*/ 1 h 127"/>
                    <a:gd name="T2" fmla="*/ 15 w 183"/>
                    <a:gd name="T3" fmla="*/ 0 h 127"/>
                    <a:gd name="T4" fmla="*/ 0 w 183"/>
                    <a:gd name="T5" fmla="*/ 32 h 127"/>
                    <a:gd name="T6" fmla="*/ 46 w 183"/>
                    <a:gd name="T7" fmla="*/ 32 h 127"/>
                    <a:gd name="T8" fmla="*/ 40 w 183"/>
                    <a:gd name="T9" fmla="*/ 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3"/>
                    <a:gd name="T16" fmla="*/ 0 h 127"/>
                    <a:gd name="T17" fmla="*/ 183 w 183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3" h="127">
                      <a:moveTo>
                        <a:pt x="159" y="4"/>
                      </a:moveTo>
                      <a:lnTo>
                        <a:pt x="59" y="0"/>
                      </a:lnTo>
                      <a:lnTo>
                        <a:pt x="0" y="127"/>
                      </a:lnTo>
                      <a:lnTo>
                        <a:pt x="183" y="127"/>
                      </a:lnTo>
                      <a:lnTo>
                        <a:pt x="159" y="4"/>
                      </a:lnTo>
                      <a:close/>
                    </a:path>
                  </a:pathLst>
                </a:custGeom>
                <a:solidFill>
                  <a:srgbClr val="91BC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1" name="Freeform 24"/>
                <p:cNvSpPr>
                  <a:spLocks noChangeAspect="1"/>
                </p:cNvSpPr>
                <p:nvPr/>
              </p:nvSpPr>
              <p:spPr bwMode="auto">
                <a:xfrm flipH="1">
                  <a:off x="1103" y="3632"/>
                  <a:ext cx="343" cy="160"/>
                </a:xfrm>
                <a:custGeom>
                  <a:avLst/>
                  <a:gdLst>
                    <a:gd name="T0" fmla="*/ 81 w 686"/>
                    <a:gd name="T1" fmla="*/ 77 h 321"/>
                    <a:gd name="T2" fmla="*/ 95 w 686"/>
                    <a:gd name="T3" fmla="*/ 69 h 321"/>
                    <a:gd name="T4" fmla="*/ 101 w 686"/>
                    <a:gd name="T5" fmla="*/ 75 h 321"/>
                    <a:gd name="T6" fmla="*/ 112 w 686"/>
                    <a:gd name="T7" fmla="*/ 67 h 321"/>
                    <a:gd name="T8" fmla="*/ 120 w 686"/>
                    <a:gd name="T9" fmla="*/ 80 h 321"/>
                    <a:gd name="T10" fmla="*/ 133 w 686"/>
                    <a:gd name="T11" fmla="*/ 72 h 321"/>
                    <a:gd name="T12" fmla="*/ 140 w 686"/>
                    <a:gd name="T13" fmla="*/ 80 h 321"/>
                    <a:gd name="T14" fmla="*/ 149 w 686"/>
                    <a:gd name="T15" fmla="*/ 73 h 321"/>
                    <a:gd name="T16" fmla="*/ 161 w 686"/>
                    <a:gd name="T17" fmla="*/ 60 h 321"/>
                    <a:gd name="T18" fmla="*/ 172 w 686"/>
                    <a:gd name="T19" fmla="*/ 15 h 321"/>
                    <a:gd name="T20" fmla="*/ 147 w 686"/>
                    <a:gd name="T21" fmla="*/ 41 h 321"/>
                    <a:gd name="T22" fmla="*/ 115 w 686"/>
                    <a:gd name="T23" fmla="*/ 0 h 321"/>
                    <a:gd name="T24" fmla="*/ 110 w 686"/>
                    <a:gd name="T25" fmla="*/ 36 h 321"/>
                    <a:gd name="T26" fmla="*/ 81 w 686"/>
                    <a:gd name="T27" fmla="*/ 4 h 321"/>
                    <a:gd name="T28" fmla="*/ 81 w 686"/>
                    <a:gd name="T29" fmla="*/ 35 h 321"/>
                    <a:gd name="T30" fmla="*/ 40 w 686"/>
                    <a:gd name="T31" fmla="*/ 17 h 321"/>
                    <a:gd name="T32" fmla="*/ 57 w 686"/>
                    <a:gd name="T33" fmla="*/ 44 h 321"/>
                    <a:gd name="T34" fmla="*/ 0 w 686"/>
                    <a:gd name="T35" fmla="*/ 36 h 321"/>
                    <a:gd name="T36" fmla="*/ 81 w 686"/>
                    <a:gd name="T37" fmla="*/ 77 h 321"/>
                    <a:gd name="T38" fmla="*/ 81 w 686"/>
                    <a:gd name="T39" fmla="*/ 77 h 32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86"/>
                    <a:gd name="T61" fmla="*/ 0 h 321"/>
                    <a:gd name="T62" fmla="*/ 686 w 686"/>
                    <a:gd name="T63" fmla="*/ 321 h 32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86" h="321">
                      <a:moveTo>
                        <a:pt x="323" y="308"/>
                      </a:moveTo>
                      <a:lnTo>
                        <a:pt x="380" y="278"/>
                      </a:lnTo>
                      <a:lnTo>
                        <a:pt x="404" y="302"/>
                      </a:lnTo>
                      <a:lnTo>
                        <a:pt x="449" y="270"/>
                      </a:lnTo>
                      <a:lnTo>
                        <a:pt x="482" y="321"/>
                      </a:lnTo>
                      <a:lnTo>
                        <a:pt x="530" y="289"/>
                      </a:lnTo>
                      <a:lnTo>
                        <a:pt x="558" y="321"/>
                      </a:lnTo>
                      <a:lnTo>
                        <a:pt x="596" y="292"/>
                      </a:lnTo>
                      <a:lnTo>
                        <a:pt x="644" y="241"/>
                      </a:lnTo>
                      <a:lnTo>
                        <a:pt x="686" y="62"/>
                      </a:lnTo>
                      <a:lnTo>
                        <a:pt x="586" y="165"/>
                      </a:lnTo>
                      <a:lnTo>
                        <a:pt x="460" y="0"/>
                      </a:lnTo>
                      <a:lnTo>
                        <a:pt x="442" y="146"/>
                      </a:lnTo>
                      <a:lnTo>
                        <a:pt x="323" y="19"/>
                      </a:lnTo>
                      <a:lnTo>
                        <a:pt x="323" y="141"/>
                      </a:lnTo>
                      <a:lnTo>
                        <a:pt x="157" y="71"/>
                      </a:lnTo>
                      <a:lnTo>
                        <a:pt x="228" y="179"/>
                      </a:lnTo>
                      <a:lnTo>
                        <a:pt x="0" y="146"/>
                      </a:lnTo>
                      <a:lnTo>
                        <a:pt x="323" y="30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2" name="Freeform 25"/>
                <p:cNvSpPr>
                  <a:spLocks noChangeAspect="1"/>
                </p:cNvSpPr>
                <p:nvPr/>
              </p:nvSpPr>
              <p:spPr bwMode="auto">
                <a:xfrm flipH="1">
                  <a:off x="1171" y="3906"/>
                  <a:ext cx="119" cy="101"/>
                </a:xfrm>
                <a:custGeom>
                  <a:avLst/>
                  <a:gdLst>
                    <a:gd name="T0" fmla="*/ 19 w 236"/>
                    <a:gd name="T1" fmla="*/ 0 h 201"/>
                    <a:gd name="T2" fmla="*/ 24 w 236"/>
                    <a:gd name="T3" fmla="*/ 1 h 201"/>
                    <a:gd name="T4" fmla="*/ 30 w 236"/>
                    <a:gd name="T5" fmla="*/ 3 h 201"/>
                    <a:gd name="T6" fmla="*/ 36 w 236"/>
                    <a:gd name="T7" fmla="*/ 6 h 201"/>
                    <a:gd name="T8" fmla="*/ 41 w 236"/>
                    <a:gd name="T9" fmla="*/ 11 h 201"/>
                    <a:gd name="T10" fmla="*/ 45 w 236"/>
                    <a:gd name="T11" fmla="*/ 16 h 201"/>
                    <a:gd name="T12" fmla="*/ 50 w 236"/>
                    <a:gd name="T13" fmla="*/ 22 h 201"/>
                    <a:gd name="T14" fmla="*/ 53 w 236"/>
                    <a:gd name="T15" fmla="*/ 27 h 201"/>
                    <a:gd name="T16" fmla="*/ 55 w 236"/>
                    <a:gd name="T17" fmla="*/ 32 h 201"/>
                    <a:gd name="T18" fmla="*/ 57 w 236"/>
                    <a:gd name="T19" fmla="*/ 36 h 201"/>
                    <a:gd name="T20" fmla="*/ 58 w 236"/>
                    <a:gd name="T21" fmla="*/ 40 h 201"/>
                    <a:gd name="T22" fmla="*/ 60 w 236"/>
                    <a:gd name="T23" fmla="*/ 42 h 201"/>
                    <a:gd name="T24" fmla="*/ 60 w 236"/>
                    <a:gd name="T25" fmla="*/ 45 h 201"/>
                    <a:gd name="T26" fmla="*/ 59 w 236"/>
                    <a:gd name="T27" fmla="*/ 46 h 201"/>
                    <a:gd name="T28" fmla="*/ 56 w 236"/>
                    <a:gd name="T29" fmla="*/ 48 h 201"/>
                    <a:gd name="T30" fmla="*/ 50 w 236"/>
                    <a:gd name="T31" fmla="*/ 48 h 201"/>
                    <a:gd name="T32" fmla="*/ 42 w 236"/>
                    <a:gd name="T33" fmla="*/ 48 h 201"/>
                    <a:gd name="T34" fmla="*/ 33 w 236"/>
                    <a:gd name="T35" fmla="*/ 48 h 201"/>
                    <a:gd name="T36" fmla="*/ 25 w 236"/>
                    <a:gd name="T37" fmla="*/ 49 h 201"/>
                    <a:gd name="T38" fmla="*/ 18 w 236"/>
                    <a:gd name="T39" fmla="*/ 50 h 201"/>
                    <a:gd name="T40" fmla="*/ 14 w 236"/>
                    <a:gd name="T41" fmla="*/ 50 h 201"/>
                    <a:gd name="T42" fmla="*/ 9 w 236"/>
                    <a:gd name="T43" fmla="*/ 51 h 201"/>
                    <a:gd name="T44" fmla="*/ 6 w 236"/>
                    <a:gd name="T45" fmla="*/ 51 h 201"/>
                    <a:gd name="T46" fmla="*/ 4 w 236"/>
                    <a:gd name="T47" fmla="*/ 50 h 201"/>
                    <a:gd name="T48" fmla="*/ 2 w 236"/>
                    <a:gd name="T49" fmla="*/ 48 h 201"/>
                    <a:gd name="T50" fmla="*/ 0 w 236"/>
                    <a:gd name="T51" fmla="*/ 44 h 201"/>
                    <a:gd name="T52" fmla="*/ 2 w 236"/>
                    <a:gd name="T53" fmla="*/ 36 h 201"/>
                    <a:gd name="T54" fmla="*/ 4 w 236"/>
                    <a:gd name="T55" fmla="*/ 28 h 201"/>
                    <a:gd name="T56" fmla="*/ 4 w 236"/>
                    <a:gd name="T57" fmla="*/ 21 h 201"/>
                    <a:gd name="T58" fmla="*/ 4 w 236"/>
                    <a:gd name="T59" fmla="*/ 18 h 201"/>
                    <a:gd name="T60" fmla="*/ 5 w 236"/>
                    <a:gd name="T61" fmla="*/ 15 h 201"/>
                    <a:gd name="T62" fmla="*/ 6 w 236"/>
                    <a:gd name="T63" fmla="*/ 12 h 201"/>
                    <a:gd name="T64" fmla="*/ 8 w 236"/>
                    <a:gd name="T65" fmla="*/ 8 h 201"/>
                    <a:gd name="T66" fmla="*/ 10 w 236"/>
                    <a:gd name="T67" fmla="*/ 5 h 201"/>
                    <a:gd name="T68" fmla="*/ 13 w 236"/>
                    <a:gd name="T69" fmla="*/ 3 h 201"/>
                    <a:gd name="T70" fmla="*/ 16 w 236"/>
                    <a:gd name="T71" fmla="*/ 1 h 201"/>
                    <a:gd name="T72" fmla="*/ 19 w 236"/>
                    <a:gd name="T73" fmla="*/ 0 h 201"/>
                    <a:gd name="T74" fmla="*/ 19 w 236"/>
                    <a:gd name="T75" fmla="*/ 0 h 201"/>
                    <a:gd name="T76" fmla="*/ 19 w 236"/>
                    <a:gd name="T77" fmla="*/ 0 h 2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36"/>
                    <a:gd name="T118" fmla="*/ 0 h 201"/>
                    <a:gd name="T119" fmla="*/ 236 w 236"/>
                    <a:gd name="T120" fmla="*/ 201 h 2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36" h="201">
                      <a:moveTo>
                        <a:pt x="76" y="0"/>
                      </a:moveTo>
                      <a:lnTo>
                        <a:pt x="96" y="2"/>
                      </a:lnTo>
                      <a:lnTo>
                        <a:pt x="117" y="10"/>
                      </a:lnTo>
                      <a:lnTo>
                        <a:pt x="140" y="24"/>
                      </a:lnTo>
                      <a:lnTo>
                        <a:pt x="160" y="43"/>
                      </a:lnTo>
                      <a:lnTo>
                        <a:pt x="179" y="63"/>
                      </a:lnTo>
                      <a:lnTo>
                        <a:pt x="197" y="86"/>
                      </a:lnTo>
                      <a:lnTo>
                        <a:pt x="209" y="108"/>
                      </a:lnTo>
                      <a:lnTo>
                        <a:pt x="217" y="127"/>
                      </a:lnTo>
                      <a:lnTo>
                        <a:pt x="224" y="144"/>
                      </a:lnTo>
                      <a:lnTo>
                        <a:pt x="229" y="158"/>
                      </a:lnTo>
                      <a:lnTo>
                        <a:pt x="235" y="168"/>
                      </a:lnTo>
                      <a:lnTo>
                        <a:pt x="236" y="177"/>
                      </a:lnTo>
                      <a:lnTo>
                        <a:pt x="233" y="184"/>
                      </a:lnTo>
                      <a:lnTo>
                        <a:pt x="221" y="189"/>
                      </a:lnTo>
                      <a:lnTo>
                        <a:pt x="198" y="192"/>
                      </a:lnTo>
                      <a:lnTo>
                        <a:pt x="164" y="192"/>
                      </a:lnTo>
                      <a:lnTo>
                        <a:pt x="128" y="192"/>
                      </a:lnTo>
                      <a:lnTo>
                        <a:pt x="98" y="196"/>
                      </a:lnTo>
                      <a:lnTo>
                        <a:pt x="72" y="197"/>
                      </a:lnTo>
                      <a:lnTo>
                        <a:pt x="53" y="199"/>
                      </a:lnTo>
                      <a:lnTo>
                        <a:pt x="36" y="201"/>
                      </a:lnTo>
                      <a:lnTo>
                        <a:pt x="24" y="201"/>
                      </a:lnTo>
                      <a:lnTo>
                        <a:pt x="14" y="197"/>
                      </a:lnTo>
                      <a:lnTo>
                        <a:pt x="5" y="192"/>
                      </a:lnTo>
                      <a:lnTo>
                        <a:pt x="0" y="173"/>
                      </a:lnTo>
                      <a:lnTo>
                        <a:pt x="5" y="144"/>
                      </a:lnTo>
                      <a:lnTo>
                        <a:pt x="14" y="111"/>
                      </a:lnTo>
                      <a:lnTo>
                        <a:pt x="15" y="84"/>
                      </a:lnTo>
                      <a:lnTo>
                        <a:pt x="15" y="72"/>
                      </a:lnTo>
                      <a:lnTo>
                        <a:pt x="17" y="58"/>
                      </a:lnTo>
                      <a:lnTo>
                        <a:pt x="22" y="45"/>
                      </a:lnTo>
                      <a:lnTo>
                        <a:pt x="29" y="31"/>
                      </a:lnTo>
                      <a:lnTo>
                        <a:pt x="38" y="20"/>
                      </a:lnTo>
                      <a:lnTo>
                        <a:pt x="50" y="10"/>
                      </a:lnTo>
                      <a:lnTo>
                        <a:pt x="62" y="3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3" name="Freeform 26"/>
                <p:cNvSpPr>
                  <a:spLocks noChangeAspect="1"/>
                </p:cNvSpPr>
                <p:nvPr/>
              </p:nvSpPr>
              <p:spPr bwMode="auto">
                <a:xfrm flipH="1">
                  <a:off x="1783" y="3888"/>
                  <a:ext cx="120" cy="107"/>
                </a:xfrm>
                <a:custGeom>
                  <a:avLst/>
                  <a:gdLst>
                    <a:gd name="T0" fmla="*/ 30 w 242"/>
                    <a:gd name="T1" fmla="*/ 0 h 213"/>
                    <a:gd name="T2" fmla="*/ 24 w 242"/>
                    <a:gd name="T3" fmla="*/ 1 h 213"/>
                    <a:gd name="T4" fmla="*/ 18 w 242"/>
                    <a:gd name="T5" fmla="*/ 2 h 213"/>
                    <a:gd name="T6" fmla="*/ 13 w 242"/>
                    <a:gd name="T7" fmla="*/ 5 h 213"/>
                    <a:gd name="T8" fmla="*/ 9 w 242"/>
                    <a:gd name="T9" fmla="*/ 8 h 213"/>
                    <a:gd name="T10" fmla="*/ 5 w 242"/>
                    <a:gd name="T11" fmla="*/ 12 h 213"/>
                    <a:gd name="T12" fmla="*/ 2 w 242"/>
                    <a:gd name="T13" fmla="*/ 17 h 213"/>
                    <a:gd name="T14" fmla="*/ 0 w 242"/>
                    <a:gd name="T15" fmla="*/ 22 h 213"/>
                    <a:gd name="T16" fmla="*/ 0 w 242"/>
                    <a:gd name="T17" fmla="*/ 27 h 213"/>
                    <a:gd name="T18" fmla="*/ 0 w 242"/>
                    <a:gd name="T19" fmla="*/ 33 h 213"/>
                    <a:gd name="T20" fmla="*/ 2 w 242"/>
                    <a:gd name="T21" fmla="*/ 37 h 213"/>
                    <a:gd name="T22" fmla="*/ 5 w 242"/>
                    <a:gd name="T23" fmla="*/ 42 h 213"/>
                    <a:gd name="T24" fmla="*/ 9 w 242"/>
                    <a:gd name="T25" fmla="*/ 46 h 213"/>
                    <a:gd name="T26" fmla="*/ 13 w 242"/>
                    <a:gd name="T27" fmla="*/ 49 h 213"/>
                    <a:gd name="T28" fmla="*/ 18 w 242"/>
                    <a:gd name="T29" fmla="*/ 51 h 213"/>
                    <a:gd name="T30" fmla="*/ 24 w 242"/>
                    <a:gd name="T31" fmla="*/ 53 h 213"/>
                    <a:gd name="T32" fmla="*/ 30 w 242"/>
                    <a:gd name="T33" fmla="*/ 54 h 213"/>
                    <a:gd name="T34" fmla="*/ 36 w 242"/>
                    <a:gd name="T35" fmla="*/ 53 h 213"/>
                    <a:gd name="T36" fmla="*/ 41 w 242"/>
                    <a:gd name="T37" fmla="*/ 51 h 213"/>
                    <a:gd name="T38" fmla="*/ 46 w 242"/>
                    <a:gd name="T39" fmla="*/ 49 h 213"/>
                    <a:gd name="T40" fmla="*/ 51 w 242"/>
                    <a:gd name="T41" fmla="*/ 46 h 213"/>
                    <a:gd name="T42" fmla="*/ 55 w 242"/>
                    <a:gd name="T43" fmla="*/ 42 h 213"/>
                    <a:gd name="T44" fmla="*/ 58 w 242"/>
                    <a:gd name="T45" fmla="*/ 37 h 213"/>
                    <a:gd name="T46" fmla="*/ 59 w 242"/>
                    <a:gd name="T47" fmla="*/ 33 h 213"/>
                    <a:gd name="T48" fmla="*/ 60 w 242"/>
                    <a:gd name="T49" fmla="*/ 27 h 213"/>
                    <a:gd name="T50" fmla="*/ 59 w 242"/>
                    <a:gd name="T51" fmla="*/ 22 h 213"/>
                    <a:gd name="T52" fmla="*/ 58 w 242"/>
                    <a:gd name="T53" fmla="*/ 17 h 213"/>
                    <a:gd name="T54" fmla="*/ 55 w 242"/>
                    <a:gd name="T55" fmla="*/ 12 h 213"/>
                    <a:gd name="T56" fmla="*/ 51 w 242"/>
                    <a:gd name="T57" fmla="*/ 8 h 213"/>
                    <a:gd name="T58" fmla="*/ 46 w 242"/>
                    <a:gd name="T59" fmla="*/ 5 h 213"/>
                    <a:gd name="T60" fmla="*/ 41 w 242"/>
                    <a:gd name="T61" fmla="*/ 2 h 213"/>
                    <a:gd name="T62" fmla="*/ 36 w 242"/>
                    <a:gd name="T63" fmla="*/ 1 h 213"/>
                    <a:gd name="T64" fmla="*/ 30 w 242"/>
                    <a:gd name="T65" fmla="*/ 0 h 213"/>
                    <a:gd name="T66" fmla="*/ 30 w 242"/>
                    <a:gd name="T67" fmla="*/ 0 h 213"/>
                    <a:gd name="T68" fmla="*/ 30 w 242"/>
                    <a:gd name="T69" fmla="*/ 0 h 21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2"/>
                    <a:gd name="T106" fmla="*/ 0 h 213"/>
                    <a:gd name="T107" fmla="*/ 242 w 242"/>
                    <a:gd name="T108" fmla="*/ 213 h 21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2" h="213">
                      <a:moveTo>
                        <a:pt x="121" y="0"/>
                      </a:moveTo>
                      <a:lnTo>
                        <a:pt x="97" y="2"/>
                      </a:lnTo>
                      <a:lnTo>
                        <a:pt x="74" y="8"/>
                      </a:lnTo>
                      <a:lnTo>
                        <a:pt x="54" y="19"/>
                      </a:lnTo>
                      <a:lnTo>
                        <a:pt x="36" y="31"/>
                      </a:lnTo>
                      <a:lnTo>
                        <a:pt x="21" y="46"/>
                      </a:lnTo>
                      <a:lnTo>
                        <a:pt x="10" y="65"/>
                      </a:lnTo>
                      <a:lnTo>
                        <a:pt x="2" y="86"/>
                      </a:lnTo>
                      <a:lnTo>
                        <a:pt x="0" y="106"/>
                      </a:lnTo>
                      <a:lnTo>
                        <a:pt x="2" y="129"/>
                      </a:lnTo>
                      <a:lnTo>
                        <a:pt x="10" y="147"/>
                      </a:lnTo>
                      <a:lnTo>
                        <a:pt x="21" y="166"/>
                      </a:lnTo>
                      <a:lnTo>
                        <a:pt x="36" y="182"/>
                      </a:lnTo>
                      <a:lnTo>
                        <a:pt x="54" y="196"/>
                      </a:lnTo>
                      <a:lnTo>
                        <a:pt x="74" y="204"/>
                      </a:lnTo>
                      <a:lnTo>
                        <a:pt x="97" y="211"/>
                      </a:lnTo>
                      <a:lnTo>
                        <a:pt x="121" y="213"/>
                      </a:lnTo>
                      <a:lnTo>
                        <a:pt x="145" y="211"/>
                      </a:lnTo>
                      <a:lnTo>
                        <a:pt x="168" y="204"/>
                      </a:lnTo>
                      <a:lnTo>
                        <a:pt x="188" y="196"/>
                      </a:lnTo>
                      <a:lnTo>
                        <a:pt x="207" y="182"/>
                      </a:lnTo>
                      <a:lnTo>
                        <a:pt x="221" y="166"/>
                      </a:lnTo>
                      <a:lnTo>
                        <a:pt x="233" y="147"/>
                      </a:lnTo>
                      <a:lnTo>
                        <a:pt x="240" y="129"/>
                      </a:lnTo>
                      <a:lnTo>
                        <a:pt x="242" y="106"/>
                      </a:lnTo>
                      <a:lnTo>
                        <a:pt x="240" y="86"/>
                      </a:lnTo>
                      <a:lnTo>
                        <a:pt x="233" y="65"/>
                      </a:lnTo>
                      <a:lnTo>
                        <a:pt x="221" y="46"/>
                      </a:lnTo>
                      <a:lnTo>
                        <a:pt x="207" y="31"/>
                      </a:lnTo>
                      <a:lnTo>
                        <a:pt x="188" y="19"/>
                      </a:lnTo>
                      <a:lnTo>
                        <a:pt x="168" y="8"/>
                      </a:lnTo>
                      <a:lnTo>
                        <a:pt x="145" y="2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4" name="Freeform 27"/>
                <p:cNvSpPr>
                  <a:spLocks noChangeAspect="1"/>
                </p:cNvSpPr>
                <p:nvPr/>
              </p:nvSpPr>
              <p:spPr bwMode="auto">
                <a:xfrm flipH="1">
                  <a:off x="1196" y="3811"/>
                  <a:ext cx="16" cy="50"/>
                </a:xfrm>
                <a:custGeom>
                  <a:avLst/>
                  <a:gdLst>
                    <a:gd name="T0" fmla="*/ 0 w 33"/>
                    <a:gd name="T1" fmla="*/ 3 h 100"/>
                    <a:gd name="T2" fmla="*/ 0 w 33"/>
                    <a:gd name="T3" fmla="*/ 25 h 100"/>
                    <a:gd name="T4" fmla="*/ 8 w 33"/>
                    <a:gd name="T5" fmla="*/ 0 h 100"/>
                    <a:gd name="T6" fmla="*/ 0 w 33"/>
                    <a:gd name="T7" fmla="*/ 3 h 100"/>
                    <a:gd name="T8" fmla="*/ 0 w 33"/>
                    <a:gd name="T9" fmla="*/ 3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0"/>
                    <a:gd name="T17" fmla="*/ 33 w 33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0">
                      <a:moveTo>
                        <a:pt x="0" y="14"/>
                      </a:moveTo>
                      <a:lnTo>
                        <a:pt x="0" y="100"/>
                      </a:lnTo>
                      <a:lnTo>
                        <a:pt x="3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5" name="Freeform 28"/>
                <p:cNvSpPr>
                  <a:spLocks noChangeAspect="1"/>
                </p:cNvSpPr>
                <p:nvPr/>
              </p:nvSpPr>
              <p:spPr bwMode="auto">
                <a:xfrm flipH="1">
                  <a:off x="1234" y="3770"/>
                  <a:ext cx="12" cy="57"/>
                </a:xfrm>
                <a:custGeom>
                  <a:avLst/>
                  <a:gdLst>
                    <a:gd name="T0" fmla="*/ 2 w 24"/>
                    <a:gd name="T1" fmla="*/ 0 h 113"/>
                    <a:gd name="T2" fmla="*/ 6 w 24"/>
                    <a:gd name="T3" fmla="*/ 2 h 113"/>
                    <a:gd name="T4" fmla="*/ 0 w 24"/>
                    <a:gd name="T5" fmla="*/ 29 h 113"/>
                    <a:gd name="T6" fmla="*/ 2 w 24"/>
                    <a:gd name="T7" fmla="*/ 0 h 113"/>
                    <a:gd name="T8" fmla="*/ 2 w 24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13"/>
                    <a:gd name="T17" fmla="*/ 24 w 24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13">
                      <a:moveTo>
                        <a:pt x="5" y="0"/>
                      </a:moveTo>
                      <a:lnTo>
                        <a:pt x="24" y="5"/>
                      </a:lnTo>
                      <a:lnTo>
                        <a:pt x="0" y="11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6" name="Freeform 29"/>
                <p:cNvSpPr>
                  <a:spLocks noChangeAspect="1"/>
                </p:cNvSpPr>
                <p:nvPr/>
              </p:nvSpPr>
              <p:spPr bwMode="auto">
                <a:xfrm flipH="1">
                  <a:off x="1284" y="3792"/>
                  <a:ext cx="29" cy="54"/>
                </a:xfrm>
                <a:custGeom>
                  <a:avLst/>
                  <a:gdLst>
                    <a:gd name="T0" fmla="*/ 15 w 57"/>
                    <a:gd name="T1" fmla="*/ 0 h 108"/>
                    <a:gd name="T2" fmla="*/ 0 w 57"/>
                    <a:gd name="T3" fmla="*/ 27 h 108"/>
                    <a:gd name="T4" fmla="*/ 4 w 57"/>
                    <a:gd name="T5" fmla="*/ 2 h 108"/>
                    <a:gd name="T6" fmla="*/ 15 w 57"/>
                    <a:gd name="T7" fmla="*/ 0 h 108"/>
                    <a:gd name="T8" fmla="*/ 15 w 5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08"/>
                    <a:gd name="T17" fmla="*/ 57 w 5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08">
                      <a:moveTo>
                        <a:pt x="57" y="0"/>
                      </a:moveTo>
                      <a:lnTo>
                        <a:pt x="0" y="108"/>
                      </a:lnTo>
                      <a:lnTo>
                        <a:pt x="14" y="8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7" name="Freeform 30"/>
                <p:cNvSpPr>
                  <a:spLocks noChangeAspect="1"/>
                </p:cNvSpPr>
                <p:nvPr/>
              </p:nvSpPr>
              <p:spPr bwMode="auto">
                <a:xfrm flipH="1">
                  <a:off x="1372" y="3744"/>
                  <a:ext cx="90" cy="61"/>
                </a:xfrm>
                <a:custGeom>
                  <a:avLst/>
                  <a:gdLst>
                    <a:gd name="T0" fmla="*/ 0 w 182"/>
                    <a:gd name="T1" fmla="*/ 0 h 122"/>
                    <a:gd name="T2" fmla="*/ 22 w 182"/>
                    <a:gd name="T3" fmla="*/ 28 h 122"/>
                    <a:gd name="T4" fmla="*/ 45 w 182"/>
                    <a:gd name="T5" fmla="*/ 31 h 122"/>
                    <a:gd name="T6" fmla="*/ 15 w 182"/>
                    <a:gd name="T7" fmla="*/ 11 h 122"/>
                    <a:gd name="T8" fmla="*/ 0 w 182"/>
                    <a:gd name="T9" fmla="*/ 0 h 122"/>
                    <a:gd name="T10" fmla="*/ 0 w 182"/>
                    <a:gd name="T11" fmla="*/ 0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2"/>
                    <a:gd name="T19" fmla="*/ 0 h 122"/>
                    <a:gd name="T20" fmla="*/ 182 w 182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2" h="122">
                      <a:moveTo>
                        <a:pt x="0" y="0"/>
                      </a:moveTo>
                      <a:lnTo>
                        <a:pt x="92" y="111"/>
                      </a:lnTo>
                      <a:lnTo>
                        <a:pt x="182" y="122"/>
                      </a:lnTo>
                      <a:lnTo>
                        <a:pt x="63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8" name="Freeform 31"/>
                <p:cNvSpPr>
                  <a:spLocks noChangeAspect="1"/>
                </p:cNvSpPr>
                <p:nvPr/>
              </p:nvSpPr>
              <p:spPr bwMode="auto">
                <a:xfrm flipH="1">
                  <a:off x="1117" y="3858"/>
                  <a:ext cx="31" cy="30"/>
                </a:xfrm>
                <a:custGeom>
                  <a:avLst/>
                  <a:gdLst>
                    <a:gd name="T0" fmla="*/ 12 w 62"/>
                    <a:gd name="T1" fmla="*/ 0 h 60"/>
                    <a:gd name="T2" fmla="*/ 0 w 62"/>
                    <a:gd name="T3" fmla="*/ 15 h 60"/>
                    <a:gd name="T4" fmla="*/ 16 w 62"/>
                    <a:gd name="T5" fmla="*/ 8 h 60"/>
                    <a:gd name="T6" fmla="*/ 12 w 62"/>
                    <a:gd name="T7" fmla="*/ 0 h 60"/>
                    <a:gd name="T8" fmla="*/ 12 w 62"/>
                    <a:gd name="T9" fmla="*/ 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60"/>
                    <a:gd name="T17" fmla="*/ 62 w 62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60">
                      <a:moveTo>
                        <a:pt x="48" y="0"/>
                      </a:moveTo>
                      <a:lnTo>
                        <a:pt x="0" y="60"/>
                      </a:lnTo>
                      <a:lnTo>
                        <a:pt x="62" y="3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9" name="Freeform 32"/>
                <p:cNvSpPr>
                  <a:spLocks noChangeAspect="1"/>
                </p:cNvSpPr>
                <p:nvPr/>
              </p:nvSpPr>
              <p:spPr bwMode="auto">
                <a:xfrm flipH="1">
                  <a:off x="1145" y="3808"/>
                  <a:ext cx="38" cy="71"/>
                </a:xfrm>
                <a:custGeom>
                  <a:avLst/>
                  <a:gdLst>
                    <a:gd name="T0" fmla="*/ 13 w 76"/>
                    <a:gd name="T1" fmla="*/ 0 h 143"/>
                    <a:gd name="T2" fmla="*/ 0 w 76"/>
                    <a:gd name="T3" fmla="*/ 35 h 143"/>
                    <a:gd name="T4" fmla="*/ 19 w 76"/>
                    <a:gd name="T5" fmla="*/ 8 h 143"/>
                    <a:gd name="T6" fmla="*/ 13 w 76"/>
                    <a:gd name="T7" fmla="*/ 0 h 143"/>
                    <a:gd name="T8" fmla="*/ 13 w 76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143"/>
                    <a:gd name="T17" fmla="*/ 76 w 76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143">
                      <a:moveTo>
                        <a:pt x="52" y="0"/>
                      </a:moveTo>
                      <a:lnTo>
                        <a:pt x="0" y="143"/>
                      </a:lnTo>
                      <a:lnTo>
                        <a:pt x="76" y="35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0" name="Freeform 33"/>
                <p:cNvSpPr>
                  <a:spLocks noChangeAspect="1"/>
                </p:cNvSpPr>
                <p:nvPr/>
              </p:nvSpPr>
              <p:spPr bwMode="auto">
                <a:xfrm flipH="1">
                  <a:off x="1796" y="3902"/>
                  <a:ext cx="76" cy="71"/>
                </a:xfrm>
                <a:custGeom>
                  <a:avLst/>
                  <a:gdLst>
                    <a:gd name="T0" fmla="*/ 0 w 150"/>
                    <a:gd name="T1" fmla="*/ 5 h 141"/>
                    <a:gd name="T2" fmla="*/ 1 w 150"/>
                    <a:gd name="T3" fmla="*/ 4 h 141"/>
                    <a:gd name="T4" fmla="*/ 3 w 150"/>
                    <a:gd name="T5" fmla="*/ 4 h 141"/>
                    <a:gd name="T6" fmla="*/ 5 w 150"/>
                    <a:gd name="T7" fmla="*/ 3 h 141"/>
                    <a:gd name="T8" fmla="*/ 8 w 150"/>
                    <a:gd name="T9" fmla="*/ 2 h 141"/>
                    <a:gd name="T10" fmla="*/ 11 w 150"/>
                    <a:gd name="T11" fmla="*/ 1 h 141"/>
                    <a:gd name="T12" fmla="*/ 15 w 150"/>
                    <a:gd name="T13" fmla="*/ 0 h 141"/>
                    <a:gd name="T14" fmla="*/ 19 w 150"/>
                    <a:gd name="T15" fmla="*/ 1 h 141"/>
                    <a:gd name="T16" fmla="*/ 23 w 150"/>
                    <a:gd name="T17" fmla="*/ 2 h 141"/>
                    <a:gd name="T18" fmla="*/ 28 w 150"/>
                    <a:gd name="T19" fmla="*/ 4 h 141"/>
                    <a:gd name="T20" fmla="*/ 31 w 150"/>
                    <a:gd name="T21" fmla="*/ 6 h 141"/>
                    <a:gd name="T22" fmla="*/ 34 w 150"/>
                    <a:gd name="T23" fmla="*/ 8 h 141"/>
                    <a:gd name="T24" fmla="*/ 36 w 150"/>
                    <a:gd name="T25" fmla="*/ 10 h 141"/>
                    <a:gd name="T26" fmla="*/ 37 w 150"/>
                    <a:gd name="T27" fmla="*/ 12 h 141"/>
                    <a:gd name="T28" fmla="*/ 38 w 150"/>
                    <a:gd name="T29" fmla="*/ 15 h 141"/>
                    <a:gd name="T30" fmla="*/ 39 w 150"/>
                    <a:gd name="T31" fmla="*/ 18 h 141"/>
                    <a:gd name="T32" fmla="*/ 39 w 150"/>
                    <a:gd name="T33" fmla="*/ 21 h 141"/>
                    <a:gd name="T34" fmla="*/ 36 w 150"/>
                    <a:gd name="T35" fmla="*/ 27 h 141"/>
                    <a:gd name="T36" fmla="*/ 34 w 150"/>
                    <a:gd name="T37" fmla="*/ 32 h 141"/>
                    <a:gd name="T38" fmla="*/ 32 w 150"/>
                    <a:gd name="T39" fmla="*/ 35 h 141"/>
                    <a:gd name="T40" fmla="*/ 31 w 150"/>
                    <a:gd name="T41" fmla="*/ 36 h 141"/>
                    <a:gd name="T42" fmla="*/ 31 w 150"/>
                    <a:gd name="T43" fmla="*/ 35 h 141"/>
                    <a:gd name="T44" fmla="*/ 32 w 150"/>
                    <a:gd name="T45" fmla="*/ 33 h 141"/>
                    <a:gd name="T46" fmla="*/ 32 w 150"/>
                    <a:gd name="T47" fmla="*/ 30 h 141"/>
                    <a:gd name="T48" fmla="*/ 32 w 150"/>
                    <a:gd name="T49" fmla="*/ 26 h 141"/>
                    <a:gd name="T50" fmla="*/ 31 w 150"/>
                    <a:gd name="T51" fmla="*/ 22 h 141"/>
                    <a:gd name="T52" fmla="*/ 30 w 150"/>
                    <a:gd name="T53" fmla="*/ 18 h 141"/>
                    <a:gd name="T54" fmla="*/ 27 w 150"/>
                    <a:gd name="T55" fmla="*/ 15 h 141"/>
                    <a:gd name="T56" fmla="*/ 22 w 150"/>
                    <a:gd name="T57" fmla="*/ 12 h 141"/>
                    <a:gd name="T58" fmla="*/ 17 w 150"/>
                    <a:gd name="T59" fmla="*/ 9 h 141"/>
                    <a:gd name="T60" fmla="*/ 12 w 150"/>
                    <a:gd name="T61" fmla="*/ 8 h 141"/>
                    <a:gd name="T62" fmla="*/ 9 w 150"/>
                    <a:gd name="T63" fmla="*/ 6 h 141"/>
                    <a:gd name="T64" fmla="*/ 6 w 150"/>
                    <a:gd name="T65" fmla="*/ 6 h 141"/>
                    <a:gd name="T66" fmla="*/ 3 w 150"/>
                    <a:gd name="T67" fmla="*/ 5 h 141"/>
                    <a:gd name="T68" fmla="*/ 2 w 150"/>
                    <a:gd name="T69" fmla="*/ 5 h 141"/>
                    <a:gd name="T70" fmla="*/ 1 w 150"/>
                    <a:gd name="T71" fmla="*/ 5 h 141"/>
                    <a:gd name="T72" fmla="*/ 0 w 150"/>
                    <a:gd name="T73" fmla="*/ 5 h 141"/>
                    <a:gd name="T74" fmla="*/ 0 w 150"/>
                    <a:gd name="T75" fmla="*/ 5 h 141"/>
                    <a:gd name="T76" fmla="*/ 0 w 150"/>
                    <a:gd name="T77" fmla="*/ 5 h 14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0"/>
                    <a:gd name="T118" fmla="*/ 0 h 141"/>
                    <a:gd name="T119" fmla="*/ 150 w 150"/>
                    <a:gd name="T120" fmla="*/ 141 h 14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0" h="141">
                      <a:moveTo>
                        <a:pt x="0" y="17"/>
                      </a:moveTo>
                      <a:lnTo>
                        <a:pt x="2" y="16"/>
                      </a:lnTo>
                      <a:lnTo>
                        <a:pt x="9" y="14"/>
                      </a:lnTo>
                      <a:lnTo>
                        <a:pt x="17" y="9"/>
                      </a:lnTo>
                      <a:lnTo>
                        <a:pt x="29" y="5"/>
                      </a:lnTo>
                      <a:lnTo>
                        <a:pt x="43" y="2"/>
                      </a:lnTo>
                      <a:lnTo>
                        <a:pt x="59" y="0"/>
                      </a:lnTo>
                      <a:lnTo>
                        <a:pt x="74" y="2"/>
                      </a:lnTo>
                      <a:lnTo>
                        <a:pt x="91" y="7"/>
                      </a:lnTo>
                      <a:lnTo>
                        <a:pt x="109" y="14"/>
                      </a:lnTo>
                      <a:lnTo>
                        <a:pt x="121" y="21"/>
                      </a:lnTo>
                      <a:lnTo>
                        <a:pt x="133" y="29"/>
                      </a:lnTo>
                      <a:lnTo>
                        <a:pt x="140" y="38"/>
                      </a:lnTo>
                      <a:lnTo>
                        <a:pt x="147" y="48"/>
                      </a:lnTo>
                      <a:lnTo>
                        <a:pt x="148" y="60"/>
                      </a:lnTo>
                      <a:lnTo>
                        <a:pt x="150" y="71"/>
                      </a:lnTo>
                      <a:lnTo>
                        <a:pt x="150" y="84"/>
                      </a:lnTo>
                      <a:lnTo>
                        <a:pt x="143" y="108"/>
                      </a:lnTo>
                      <a:lnTo>
                        <a:pt x="133" y="126"/>
                      </a:lnTo>
                      <a:lnTo>
                        <a:pt x="124" y="138"/>
                      </a:lnTo>
                      <a:lnTo>
                        <a:pt x="121" y="141"/>
                      </a:lnTo>
                      <a:lnTo>
                        <a:pt x="121" y="138"/>
                      </a:lnTo>
                      <a:lnTo>
                        <a:pt x="124" y="131"/>
                      </a:lnTo>
                      <a:lnTo>
                        <a:pt x="124" y="119"/>
                      </a:lnTo>
                      <a:lnTo>
                        <a:pt x="124" y="103"/>
                      </a:lnTo>
                      <a:lnTo>
                        <a:pt x="123" y="88"/>
                      </a:lnTo>
                      <a:lnTo>
                        <a:pt x="116" y="72"/>
                      </a:lnTo>
                      <a:lnTo>
                        <a:pt x="104" y="57"/>
                      </a:lnTo>
                      <a:lnTo>
                        <a:pt x="86" y="45"/>
                      </a:lnTo>
                      <a:lnTo>
                        <a:pt x="66" y="36"/>
                      </a:lnTo>
                      <a:lnTo>
                        <a:pt x="48" y="29"/>
                      </a:lnTo>
                      <a:lnTo>
                        <a:pt x="34" y="24"/>
                      </a:lnTo>
                      <a:lnTo>
                        <a:pt x="22" y="21"/>
                      </a:lnTo>
                      <a:lnTo>
                        <a:pt x="12" y="19"/>
                      </a:lnTo>
                      <a:lnTo>
                        <a:pt x="5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66F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1" name="Freeform 34"/>
                <p:cNvSpPr>
                  <a:spLocks noChangeAspect="1"/>
                </p:cNvSpPr>
                <p:nvPr/>
              </p:nvSpPr>
              <p:spPr bwMode="auto">
                <a:xfrm flipH="1">
                  <a:off x="1173" y="3919"/>
                  <a:ext cx="80" cy="80"/>
                </a:xfrm>
                <a:custGeom>
                  <a:avLst/>
                  <a:gdLst>
                    <a:gd name="T0" fmla="*/ 2 w 161"/>
                    <a:gd name="T1" fmla="*/ 1 h 159"/>
                    <a:gd name="T2" fmla="*/ 3 w 161"/>
                    <a:gd name="T3" fmla="*/ 1 h 159"/>
                    <a:gd name="T4" fmla="*/ 4 w 161"/>
                    <a:gd name="T5" fmla="*/ 1 h 159"/>
                    <a:gd name="T6" fmla="*/ 5 w 161"/>
                    <a:gd name="T7" fmla="*/ 0 h 159"/>
                    <a:gd name="T8" fmla="*/ 7 w 161"/>
                    <a:gd name="T9" fmla="*/ 0 h 159"/>
                    <a:gd name="T10" fmla="*/ 9 w 161"/>
                    <a:gd name="T11" fmla="*/ 1 h 159"/>
                    <a:gd name="T12" fmla="*/ 11 w 161"/>
                    <a:gd name="T13" fmla="*/ 2 h 159"/>
                    <a:gd name="T14" fmla="*/ 14 w 161"/>
                    <a:gd name="T15" fmla="*/ 3 h 159"/>
                    <a:gd name="T16" fmla="*/ 16 w 161"/>
                    <a:gd name="T17" fmla="*/ 5 h 159"/>
                    <a:gd name="T18" fmla="*/ 18 w 161"/>
                    <a:gd name="T19" fmla="*/ 8 h 159"/>
                    <a:gd name="T20" fmla="*/ 20 w 161"/>
                    <a:gd name="T21" fmla="*/ 11 h 159"/>
                    <a:gd name="T22" fmla="*/ 22 w 161"/>
                    <a:gd name="T23" fmla="*/ 13 h 159"/>
                    <a:gd name="T24" fmla="*/ 23 w 161"/>
                    <a:gd name="T25" fmla="*/ 15 h 159"/>
                    <a:gd name="T26" fmla="*/ 25 w 161"/>
                    <a:gd name="T27" fmla="*/ 17 h 159"/>
                    <a:gd name="T28" fmla="*/ 26 w 161"/>
                    <a:gd name="T29" fmla="*/ 20 h 159"/>
                    <a:gd name="T30" fmla="*/ 28 w 161"/>
                    <a:gd name="T31" fmla="*/ 22 h 159"/>
                    <a:gd name="T32" fmla="*/ 30 w 161"/>
                    <a:gd name="T33" fmla="*/ 25 h 159"/>
                    <a:gd name="T34" fmla="*/ 33 w 161"/>
                    <a:gd name="T35" fmla="*/ 28 h 159"/>
                    <a:gd name="T36" fmla="*/ 35 w 161"/>
                    <a:gd name="T37" fmla="*/ 31 h 159"/>
                    <a:gd name="T38" fmla="*/ 37 w 161"/>
                    <a:gd name="T39" fmla="*/ 32 h 159"/>
                    <a:gd name="T40" fmla="*/ 39 w 161"/>
                    <a:gd name="T41" fmla="*/ 34 h 159"/>
                    <a:gd name="T42" fmla="*/ 40 w 161"/>
                    <a:gd name="T43" fmla="*/ 35 h 159"/>
                    <a:gd name="T44" fmla="*/ 40 w 161"/>
                    <a:gd name="T45" fmla="*/ 36 h 159"/>
                    <a:gd name="T46" fmla="*/ 39 w 161"/>
                    <a:gd name="T47" fmla="*/ 37 h 159"/>
                    <a:gd name="T48" fmla="*/ 36 w 161"/>
                    <a:gd name="T49" fmla="*/ 38 h 159"/>
                    <a:gd name="T50" fmla="*/ 32 w 161"/>
                    <a:gd name="T51" fmla="*/ 38 h 159"/>
                    <a:gd name="T52" fmla="*/ 27 w 161"/>
                    <a:gd name="T53" fmla="*/ 38 h 159"/>
                    <a:gd name="T54" fmla="*/ 22 w 161"/>
                    <a:gd name="T55" fmla="*/ 38 h 159"/>
                    <a:gd name="T56" fmla="*/ 17 w 161"/>
                    <a:gd name="T57" fmla="*/ 39 h 159"/>
                    <a:gd name="T58" fmla="*/ 13 w 161"/>
                    <a:gd name="T59" fmla="*/ 39 h 159"/>
                    <a:gd name="T60" fmla="*/ 9 w 161"/>
                    <a:gd name="T61" fmla="*/ 40 h 159"/>
                    <a:gd name="T62" fmla="*/ 7 w 161"/>
                    <a:gd name="T63" fmla="*/ 40 h 159"/>
                    <a:gd name="T64" fmla="*/ 6 w 161"/>
                    <a:gd name="T65" fmla="*/ 40 h 159"/>
                    <a:gd name="T66" fmla="*/ 7 w 161"/>
                    <a:gd name="T67" fmla="*/ 40 h 159"/>
                    <a:gd name="T68" fmla="*/ 10 w 161"/>
                    <a:gd name="T69" fmla="*/ 40 h 159"/>
                    <a:gd name="T70" fmla="*/ 14 w 161"/>
                    <a:gd name="T71" fmla="*/ 40 h 159"/>
                    <a:gd name="T72" fmla="*/ 18 w 161"/>
                    <a:gd name="T73" fmla="*/ 39 h 159"/>
                    <a:gd name="T74" fmla="*/ 22 w 161"/>
                    <a:gd name="T75" fmla="*/ 38 h 159"/>
                    <a:gd name="T76" fmla="*/ 25 w 161"/>
                    <a:gd name="T77" fmla="*/ 37 h 159"/>
                    <a:gd name="T78" fmla="*/ 27 w 161"/>
                    <a:gd name="T79" fmla="*/ 35 h 159"/>
                    <a:gd name="T80" fmla="*/ 26 w 161"/>
                    <a:gd name="T81" fmla="*/ 32 h 159"/>
                    <a:gd name="T82" fmla="*/ 24 w 161"/>
                    <a:gd name="T83" fmla="*/ 26 h 159"/>
                    <a:gd name="T84" fmla="*/ 22 w 161"/>
                    <a:gd name="T85" fmla="*/ 20 h 159"/>
                    <a:gd name="T86" fmla="*/ 19 w 161"/>
                    <a:gd name="T87" fmla="*/ 15 h 159"/>
                    <a:gd name="T88" fmla="*/ 15 w 161"/>
                    <a:gd name="T89" fmla="*/ 11 h 159"/>
                    <a:gd name="T90" fmla="*/ 13 w 161"/>
                    <a:gd name="T91" fmla="*/ 9 h 159"/>
                    <a:gd name="T92" fmla="*/ 10 w 161"/>
                    <a:gd name="T93" fmla="*/ 8 h 159"/>
                    <a:gd name="T94" fmla="*/ 7 w 161"/>
                    <a:gd name="T95" fmla="*/ 7 h 159"/>
                    <a:gd name="T96" fmla="*/ 5 w 161"/>
                    <a:gd name="T97" fmla="*/ 5 h 159"/>
                    <a:gd name="T98" fmla="*/ 3 w 161"/>
                    <a:gd name="T99" fmla="*/ 4 h 159"/>
                    <a:gd name="T100" fmla="*/ 1 w 161"/>
                    <a:gd name="T101" fmla="*/ 4 h 159"/>
                    <a:gd name="T102" fmla="*/ 0 w 161"/>
                    <a:gd name="T103" fmla="*/ 3 h 159"/>
                    <a:gd name="T104" fmla="*/ 0 w 161"/>
                    <a:gd name="T105" fmla="*/ 3 h 159"/>
                    <a:gd name="T106" fmla="*/ 0 w 161"/>
                    <a:gd name="T107" fmla="*/ 3 h 159"/>
                    <a:gd name="T108" fmla="*/ 2 w 161"/>
                    <a:gd name="T109" fmla="*/ 1 h 159"/>
                    <a:gd name="T110" fmla="*/ 2 w 161"/>
                    <a:gd name="T111" fmla="*/ 1 h 15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1"/>
                    <a:gd name="T169" fmla="*/ 0 h 159"/>
                    <a:gd name="T170" fmla="*/ 161 w 161"/>
                    <a:gd name="T171" fmla="*/ 159 h 15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1" h="159">
                      <a:moveTo>
                        <a:pt x="11" y="3"/>
                      </a:moveTo>
                      <a:lnTo>
                        <a:pt x="12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7" y="1"/>
                      </a:lnTo>
                      <a:lnTo>
                        <a:pt x="45" y="5"/>
                      </a:lnTo>
                      <a:lnTo>
                        <a:pt x="56" y="10"/>
                      </a:lnTo>
                      <a:lnTo>
                        <a:pt x="66" y="20"/>
                      </a:lnTo>
                      <a:lnTo>
                        <a:pt x="75" y="32"/>
                      </a:lnTo>
                      <a:lnTo>
                        <a:pt x="83" y="41"/>
                      </a:lnTo>
                      <a:lnTo>
                        <a:pt x="90" y="49"/>
                      </a:lnTo>
                      <a:lnTo>
                        <a:pt x="95" y="58"/>
                      </a:lnTo>
                      <a:lnTo>
                        <a:pt x="100" y="67"/>
                      </a:lnTo>
                      <a:lnTo>
                        <a:pt x="107" y="77"/>
                      </a:lnTo>
                      <a:lnTo>
                        <a:pt x="114" y="87"/>
                      </a:lnTo>
                      <a:lnTo>
                        <a:pt x="123" y="99"/>
                      </a:lnTo>
                      <a:lnTo>
                        <a:pt x="132" y="111"/>
                      </a:lnTo>
                      <a:lnTo>
                        <a:pt x="142" y="122"/>
                      </a:lnTo>
                      <a:lnTo>
                        <a:pt x="150" y="128"/>
                      </a:lnTo>
                      <a:lnTo>
                        <a:pt x="157" y="135"/>
                      </a:lnTo>
                      <a:lnTo>
                        <a:pt x="161" y="140"/>
                      </a:lnTo>
                      <a:lnTo>
                        <a:pt x="161" y="144"/>
                      </a:lnTo>
                      <a:lnTo>
                        <a:pt x="156" y="147"/>
                      </a:lnTo>
                      <a:lnTo>
                        <a:pt x="144" y="149"/>
                      </a:lnTo>
                      <a:lnTo>
                        <a:pt x="128" y="151"/>
                      </a:lnTo>
                      <a:lnTo>
                        <a:pt x="109" y="151"/>
                      </a:lnTo>
                      <a:lnTo>
                        <a:pt x="90" y="152"/>
                      </a:lnTo>
                      <a:lnTo>
                        <a:pt x="69" y="154"/>
                      </a:lnTo>
                      <a:lnTo>
                        <a:pt x="52" y="156"/>
                      </a:lnTo>
                      <a:lnTo>
                        <a:pt x="38" y="158"/>
                      </a:lnTo>
                      <a:lnTo>
                        <a:pt x="28" y="159"/>
                      </a:lnTo>
                      <a:lnTo>
                        <a:pt x="24" y="159"/>
                      </a:lnTo>
                      <a:lnTo>
                        <a:pt x="28" y="159"/>
                      </a:lnTo>
                      <a:lnTo>
                        <a:pt x="40" y="159"/>
                      </a:lnTo>
                      <a:lnTo>
                        <a:pt x="56" y="158"/>
                      </a:lnTo>
                      <a:lnTo>
                        <a:pt x="73" y="156"/>
                      </a:lnTo>
                      <a:lnTo>
                        <a:pt x="88" y="151"/>
                      </a:lnTo>
                      <a:lnTo>
                        <a:pt x="102" y="146"/>
                      </a:lnTo>
                      <a:lnTo>
                        <a:pt x="109" y="137"/>
                      </a:lnTo>
                      <a:lnTo>
                        <a:pt x="107" y="127"/>
                      </a:lnTo>
                      <a:lnTo>
                        <a:pt x="97" y="103"/>
                      </a:lnTo>
                      <a:lnTo>
                        <a:pt x="88" y="79"/>
                      </a:lnTo>
                      <a:lnTo>
                        <a:pt x="78" y="58"/>
                      </a:lnTo>
                      <a:lnTo>
                        <a:pt x="62" y="43"/>
                      </a:lnTo>
                      <a:lnTo>
                        <a:pt x="52" y="36"/>
                      </a:lnTo>
                      <a:lnTo>
                        <a:pt x="42" y="31"/>
                      </a:lnTo>
                      <a:lnTo>
                        <a:pt x="31" y="25"/>
                      </a:lnTo>
                      <a:lnTo>
                        <a:pt x="23" y="20"/>
                      </a:lnTo>
                      <a:lnTo>
                        <a:pt x="14" y="15"/>
                      </a:lnTo>
                      <a:lnTo>
                        <a:pt x="7" y="13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66F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2" name="Freeform 35"/>
                <p:cNvSpPr>
                  <a:spLocks noChangeAspect="1"/>
                </p:cNvSpPr>
                <p:nvPr/>
              </p:nvSpPr>
              <p:spPr bwMode="auto">
                <a:xfrm flipH="1">
                  <a:off x="1615" y="3707"/>
                  <a:ext cx="143" cy="77"/>
                </a:xfrm>
                <a:custGeom>
                  <a:avLst/>
                  <a:gdLst>
                    <a:gd name="T0" fmla="*/ 0 w 285"/>
                    <a:gd name="T1" fmla="*/ 0 h 154"/>
                    <a:gd name="T2" fmla="*/ 68 w 285"/>
                    <a:gd name="T3" fmla="*/ 6 h 154"/>
                    <a:gd name="T4" fmla="*/ 72 w 285"/>
                    <a:gd name="T5" fmla="*/ 39 h 154"/>
                    <a:gd name="T6" fmla="*/ 6 w 285"/>
                    <a:gd name="T7" fmla="*/ 31 h 154"/>
                    <a:gd name="T8" fmla="*/ 0 w 285"/>
                    <a:gd name="T9" fmla="*/ 0 h 154"/>
                    <a:gd name="T10" fmla="*/ 0 w 285"/>
                    <a:gd name="T11" fmla="*/ 0 h 1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5"/>
                    <a:gd name="T19" fmla="*/ 0 h 154"/>
                    <a:gd name="T20" fmla="*/ 285 w 285"/>
                    <a:gd name="T21" fmla="*/ 154 h 1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5" h="154">
                      <a:moveTo>
                        <a:pt x="0" y="0"/>
                      </a:moveTo>
                      <a:lnTo>
                        <a:pt x="269" y="27"/>
                      </a:lnTo>
                      <a:lnTo>
                        <a:pt x="285" y="154"/>
                      </a:lnTo>
                      <a:lnTo>
                        <a:pt x="21" y="1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BC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3" name="Freeform 36"/>
                <p:cNvSpPr>
                  <a:spLocks noChangeAspect="1"/>
                </p:cNvSpPr>
                <p:nvPr/>
              </p:nvSpPr>
              <p:spPr bwMode="auto">
                <a:xfrm flipH="1">
                  <a:off x="1458" y="3729"/>
                  <a:ext cx="129" cy="63"/>
                </a:xfrm>
                <a:custGeom>
                  <a:avLst/>
                  <a:gdLst>
                    <a:gd name="T0" fmla="*/ 0 w 259"/>
                    <a:gd name="T1" fmla="*/ 0 h 126"/>
                    <a:gd name="T2" fmla="*/ 4 w 259"/>
                    <a:gd name="T3" fmla="*/ 26 h 126"/>
                    <a:gd name="T4" fmla="*/ 64 w 259"/>
                    <a:gd name="T5" fmla="*/ 32 h 126"/>
                    <a:gd name="T6" fmla="*/ 49 w 259"/>
                    <a:gd name="T7" fmla="*/ 2 h 126"/>
                    <a:gd name="T8" fmla="*/ 0 w 259"/>
                    <a:gd name="T9" fmla="*/ 0 h 126"/>
                    <a:gd name="T10" fmla="*/ 0 w 259"/>
                    <a:gd name="T11" fmla="*/ 0 h 1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9"/>
                    <a:gd name="T19" fmla="*/ 0 h 126"/>
                    <a:gd name="T20" fmla="*/ 259 w 259"/>
                    <a:gd name="T21" fmla="*/ 126 h 1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9" h="126">
                      <a:moveTo>
                        <a:pt x="0" y="0"/>
                      </a:moveTo>
                      <a:lnTo>
                        <a:pt x="19" y="103"/>
                      </a:lnTo>
                      <a:lnTo>
                        <a:pt x="259" y="126"/>
                      </a:lnTo>
                      <a:lnTo>
                        <a:pt x="199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BC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4" name="Freeform 37"/>
                <p:cNvSpPr>
                  <a:spLocks noChangeAspect="1"/>
                </p:cNvSpPr>
                <p:nvPr/>
              </p:nvSpPr>
              <p:spPr bwMode="auto">
                <a:xfrm flipH="1">
                  <a:off x="1329" y="3792"/>
                  <a:ext cx="711" cy="155"/>
                </a:xfrm>
                <a:custGeom>
                  <a:avLst/>
                  <a:gdLst>
                    <a:gd name="T0" fmla="*/ 356 w 1421"/>
                    <a:gd name="T1" fmla="*/ 77 h 311"/>
                    <a:gd name="T2" fmla="*/ 310 w 1421"/>
                    <a:gd name="T3" fmla="*/ 69 h 311"/>
                    <a:gd name="T4" fmla="*/ 319 w 1421"/>
                    <a:gd name="T5" fmla="*/ 38 h 311"/>
                    <a:gd name="T6" fmla="*/ 322 w 1421"/>
                    <a:gd name="T7" fmla="*/ 38 h 311"/>
                    <a:gd name="T8" fmla="*/ 324 w 1421"/>
                    <a:gd name="T9" fmla="*/ 38 h 311"/>
                    <a:gd name="T10" fmla="*/ 322 w 1421"/>
                    <a:gd name="T11" fmla="*/ 38 h 311"/>
                    <a:gd name="T12" fmla="*/ 319 w 1421"/>
                    <a:gd name="T13" fmla="*/ 37 h 311"/>
                    <a:gd name="T14" fmla="*/ 321 w 1421"/>
                    <a:gd name="T15" fmla="*/ 31 h 311"/>
                    <a:gd name="T16" fmla="*/ 300 w 1421"/>
                    <a:gd name="T17" fmla="*/ 0 h 311"/>
                    <a:gd name="T18" fmla="*/ 312 w 1421"/>
                    <a:gd name="T19" fmla="*/ 36 h 311"/>
                    <a:gd name="T20" fmla="*/ 310 w 1421"/>
                    <a:gd name="T21" fmla="*/ 35 h 311"/>
                    <a:gd name="T22" fmla="*/ 303 w 1421"/>
                    <a:gd name="T23" fmla="*/ 34 h 311"/>
                    <a:gd name="T24" fmla="*/ 296 w 1421"/>
                    <a:gd name="T25" fmla="*/ 33 h 311"/>
                    <a:gd name="T26" fmla="*/ 287 w 1421"/>
                    <a:gd name="T27" fmla="*/ 31 h 311"/>
                    <a:gd name="T28" fmla="*/ 278 w 1421"/>
                    <a:gd name="T29" fmla="*/ 30 h 311"/>
                    <a:gd name="T30" fmla="*/ 267 w 1421"/>
                    <a:gd name="T31" fmla="*/ 28 h 311"/>
                    <a:gd name="T32" fmla="*/ 256 w 1421"/>
                    <a:gd name="T33" fmla="*/ 27 h 311"/>
                    <a:gd name="T34" fmla="*/ 243 w 1421"/>
                    <a:gd name="T35" fmla="*/ 26 h 311"/>
                    <a:gd name="T36" fmla="*/ 236 w 1421"/>
                    <a:gd name="T37" fmla="*/ 25 h 311"/>
                    <a:gd name="T38" fmla="*/ 227 w 1421"/>
                    <a:gd name="T39" fmla="*/ 24 h 311"/>
                    <a:gd name="T40" fmla="*/ 219 w 1421"/>
                    <a:gd name="T41" fmla="*/ 24 h 311"/>
                    <a:gd name="T42" fmla="*/ 204 w 1421"/>
                    <a:gd name="T43" fmla="*/ 23 h 311"/>
                    <a:gd name="T44" fmla="*/ 188 w 1421"/>
                    <a:gd name="T45" fmla="*/ 22 h 311"/>
                    <a:gd name="T46" fmla="*/ 171 w 1421"/>
                    <a:gd name="T47" fmla="*/ 21 h 311"/>
                    <a:gd name="T48" fmla="*/ 142 w 1421"/>
                    <a:gd name="T49" fmla="*/ 20 h 311"/>
                    <a:gd name="T50" fmla="*/ 106 w 1421"/>
                    <a:gd name="T51" fmla="*/ 19 h 311"/>
                    <a:gd name="T52" fmla="*/ 76 w 1421"/>
                    <a:gd name="T53" fmla="*/ 19 h 311"/>
                    <a:gd name="T54" fmla="*/ 51 w 1421"/>
                    <a:gd name="T55" fmla="*/ 19 h 311"/>
                    <a:gd name="T56" fmla="*/ 31 w 1421"/>
                    <a:gd name="T57" fmla="*/ 19 h 311"/>
                    <a:gd name="T58" fmla="*/ 16 w 1421"/>
                    <a:gd name="T59" fmla="*/ 19 h 311"/>
                    <a:gd name="T60" fmla="*/ 7 w 1421"/>
                    <a:gd name="T61" fmla="*/ 19 h 311"/>
                    <a:gd name="T62" fmla="*/ 2 w 1421"/>
                    <a:gd name="T63" fmla="*/ 20 h 311"/>
                    <a:gd name="T64" fmla="*/ 2 w 1421"/>
                    <a:gd name="T65" fmla="*/ 20 h 311"/>
                    <a:gd name="T66" fmla="*/ 0 w 1421"/>
                    <a:gd name="T67" fmla="*/ 25 h 311"/>
                    <a:gd name="T68" fmla="*/ 3 w 1421"/>
                    <a:gd name="T69" fmla="*/ 25 h 311"/>
                    <a:gd name="T70" fmla="*/ 10 w 1421"/>
                    <a:gd name="T71" fmla="*/ 26 h 311"/>
                    <a:gd name="T72" fmla="*/ 22 w 1421"/>
                    <a:gd name="T73" fmla="*/ 26 h 311"/>
                    <a:gd name="T74" fmla="*/ 36 w 1421"/>
                    <a:gd name="T75" fmla="*/ 26 h 311"/>
                    <a:gd name="T76" fmla="*/ 53 w 1421"/>
                    <a:gd name="T77" fmla="*/ 27 h 311"/>
                    <a:gd name="T78" fmla="*/ 72 w 1421"/>
                    <a:gd name="T79" fmla="*/ 27 h 311"/>
                    <a:gd name="T80" fmla="*/ 91 w 1421"/>
                    <a:gd name="T81" fmla="*/ 26 h 311"/>
                    <a:gd name="T82" fmla="*/ 110 w 1421"/>
                    <a:gd name="T83" fmla="*/ 25 h 311"/>
                    <a:gd name="T84" fmla="*/ 120 w 1421"/>
                    <a:gd name="T85" fmla="*/ 25 h 311"/>
                    <a:gd name="T86" fmla="*/ 132 w 1421"/>
                    <a:gd name="T87" fmla="*/ 25 h 311"/>
                    <a:gd name="T88" fmla="*/ 145 w 1421"/>
                    <a:gd name="T89" fmla="*/ 25 h 311"/>
                    <a:gd name="T90" fmla="*/ 161 w 1421"/>
                    <a:gd name="T91" fmla="*/ 26 h 311"/>
                    <a:gd name="T92" fmla="*/ 177 w 1421"/>
                    <a:gd name="T93" fmla="*/ 27 h 311"/>
                    <a:gd name="T94" fmla="*/ 194 w 1421"/>
                    <a:gd name="T95" fmla="*/ 28 h 311"/>
                    <a:gd name="T96" fmla="*/ 211 w 1421"/>
                    <a:gd name="T97" fmla="*/ 29 h 311"/>
                    <a:gd name="T98" fmla="*/ 228 w 1421"/>
                    <a:gd name="T99" fmla="*/ 31 h 311"/>
                    <a:gd name="T100" fmla="*/ 228 w 1421"/>
                    <a:gd name="T101" fmla="*/ 31 h 311"/>
                    <a:gd name="T102" fmla="*/ 148 w 1421"/>
                    <a:gd name="T103" fmla="*/ 49 h 311"/>
                    <a:gd name="T104" fmla="*/ 309 w 1421"/>
                    <a:gd name="T105" fmla="*/ 75 h 311"/>
                    <a:gd name="T106" fmla="*/ 310 w 1421"/>
                    <a:gd name="T107" fmla="*/ 75 h 311"/>
                    <a:gd name="T108" fmla="*/ 310 w 1421"/>
                    <a:gd name="T109" fmla="*/ 75 h 31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421"/>
                    <a:gd name="T166" fmla="*/ 0 h 311"/>
                    <a:gd name="T167" fmla="*/ 1421 w 1421"/>
                    <a:gd name="T168" fmla="*/ 311 h 31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421" h="311">
                      <a:moveTo>
                        <a:pt x="1240" y="302"/>
                      </a:moveTo>
                      <a:lnTo>
                        <a:pt x="1421" y="311"/>
                      </a:lnTo>
                      <a:lnTo>
                        <a:pt x="1238" y="285"/>
                      </a:lnTo>
                      <a:lnTo>
                        <a:pt x="1237" y="278"/>
                      </a:lnTo>
                      <a:lnTo>
                        <a:pt x="1276" y="153"/>
                      </a:lnTo>
                      <a:lnTo>
                        <a:pt x="1283" y="154"/>
                      </a:lnTo>
                      <a:lnTo>
                        <a:pt x="1288" y="154"/>
                      </a:lnTo>
                      <a:lnTo>
                        <a:pt x="1292" y="154"/>
                      </a:lnTo>
                      <a:lnTo>
                        <a:pt x="1294" y="154"/>
                      </a:lnTo>
                      <a:lnTo>
                        <a:pt x="1292" y="154"/>
                      </a:lnTo>
                      <a:lnTo>
                        <a:pt x="1288" y="153"/>
                      </a:lnTo>
                      <a:lnTo>
                        <a:pt x="1283" y="153"/>
                      </a:lnTo>
                      <a:lnTo>
                        <a:pt x="1276" y="151"/>
                      </a:lnTo>
                      <a:lnTo>
                        <a:pt x="1283" y="127"/>
                      </a:lnTo>
                      <a:lnTo>
                        <a:pt x="1212" y="5"/>
                      </a:lnTo>
                      <a:lnTo>
                        <a:pt x="1199" y="0"/>
                      </a:lnTo>
                      <a:lnTo>
                        <a:pt x="1250" y="127"/>
                      </a:lnTo>
                      <a:lnTo>
                        <a:pt x="1247" y="144"/>
                      </a:lnTo>
                      <a:lnTo>
                        <a:pt x="1237" y="142"/>
                      </a:lnTo>
                      <a:lnTo>
                        <a:pt x="1224" y="141"/>
                      </a:lnTo>
                      <a:lnTo>
                        <a:pt x="1211" y="137"/>
                      </a:lnTo>
                      <a:lnTo>
                        <a:pt x="1197" y="136"/>
                      </a:lnTo>
                      <a:lnTo>
                        <a:pt x="1181" y="132"/>
                      </a:lnTo>
                      <a:lnTo>
                        <a:pt x="1166" y="130"/>
                      </a:lnTo>
                      <a:lnTo>
                        <a:pt x="1148" y="127"/>
                      </a:lnTo>
                      <a:lnTo>
                        <a:pt x="1130" y="124"/>
                      </a:lnTo>
                      <a:lnTo>
                        <a:pt x="1111" y="122"/>
                      </a:lnTo>
                      <a:lnTo>
                        <a:pt x="1090" y="118"/>
                      </a:lnTo>
                      <a:lnTo>
                        <a:pt x="1067" y="115"/>
                      </a:lnTo>
                      <a:lnTo>
                        <a:pt x="1045" y="113"/>
                      </a:lnTo>
                      <a:lnTo>
                        <a:pt x="1021" y="110"/>
                      </a:lnTo>
                      <a:lnTo>
                        <a:pt x="995" y="108"/>
                      </a:lnTo>
                      <a:lnTo>
                        <a:pt x="969" y="105"/>
                      </a:lnTo>
                      <a:lnTo>
                        <a:pt x="941" y="103"/>
                      </a:lnTo>
                      <a:lnTo>
                        <a:pt x="888" y="8"/>
                      </a:lnTo>
                      <a:lnTo>
                        <a:pt x="905" y="98"/>
                      </a:lnTo>
                      <a:lnTo>
                        <a:pt x="876" y="96"/>
                      </a:lnTo>
                      <a:lnTo>
                        <a:pt x="846" y="94"/>
                      </a:lnTo>
                      <a:lnTo>
                        <a:pt x="815" y="93"/>
                      </a:lnTo>
                      <a:lnTo>
                        <a:pt x="784" y="91"/>
                      </a:lnTo>
                      <a:lnTo>
                        <a:pt x="751" y="89"/>
                      </a:lnTo>
                      <a:lnTo>
                        <a:pt x="717" y="87"/>
                      </a:lnTo>
                      <a:lnTo>
                        <a:pt x="682" y="86"/>
                      </a:lnTo>
                      <a:lnTo>
                        <a:pt x="646" y="84"/>
                      </a:lnTo>
                      <a:lnTo>
                        <a:pt x="565" y="82"/>
                      </a:lnTo>
                      <a:lnTo>
                        <a:pt x="491" y="81"/>
                      </a:lnTo>
                      <a:lnTo>
                        <a:pt x="422" y="79"/>
                      </a:lnTo>
                      <a:lnTo>
                        <a:pt x="358" y="77"/>
                      </a:lnTo>
                      <a:lnTo>
                        <a:pt x="301" y="77"/>
                      </a:lnTo>
                      <a:lnTo>
                        <a:pt x="247" y="77"/>
                      </a:lnTo>
                      <a:lnTo>
                        <a:pt x="201" y="77"/>
                      </a:lnTo>
                      <a:lnTo>
                        <a:pt x="159" y="77"/>
                      </a:lnTo>
                      <a:lnTo>
                        <a:pt x="123" y="77"/>
                      </a:lnTo>
                      <a:lnTo>
                        <a:pt x="90" y="79"/>
                      </a:lnTo>
                      <a:lnTo>
                        <a:pt x="64" y="79"/>
                      </a:lnTo>
                      <a:lnTo>
                        <a:pt x="43" y="79"/>
                      </a:lnTo>
                      <a:lnTo>
                        <a:pt x="26" y="79"/>
                      </a:lnTo>
                      <a:lnTo>
                        <a:pt x="14" y="81"/>
                      </a:lnTo>
                      <a:lnTo>
                        <a:pt x="7" y="81"/>
                      </a:lnTo>
                      <a:lnTo>
                        <a:pt x="5" y="81"/>
                      </a:lnTo>
                      <a:lnTo>
                        <a:pt x="0" y="103"/>
                      </a:lnTo>
                      <a:lnTo>
                        <a:pt x="4" y="103"/>
                      </a:lnTo>
                      <a:lnTo>
                        <a:pt x="11" y="103"/>
                      </a:lnTo>
                      <a:lnTo>
                        <a:pt x="23" y="105"/>
                      </a:lnTo>
                      <a:lnTo>
                        <a:pt x="40" y="105"/>
                      </a:lnTo>
                      <a:lnTo>
                        <a:pt x="62" y="105"/>
                      </a:lnTo>
                      <a:lnTo>
                        <a:pt x="87" y="106"/>
                      </a:lnTo>
                      <a:lnTo>
                        <a:pt x="114" y="106"/>
                      </a:lnTo>
                      <a:lnTo>
                        <a:pt x="144" y="106"/>
                      </a:lnTo>
                      <a:lnTo>
                        <a:pt x="176" y="106"/>
                      </a:lnTo>
                      <a:lnTo>
                        <a:pt x="211" y="108"/>
                      </a:lnTo>
                      <a:lnTo>
                        <a:pt x="247" y="108"/>
                      </a:lnTo>
                      <a:lnTo>
                        <a:pt x="285" y="108"/>
                      </a:lnTo>
                      <a:lnTo>
                        <a:pt x="323" y="106"/>
                      </a:lnTo>
                      <a:lnTo>
                        <a:pt x="361" y="106"/>
                      </a:lnTo>
                      <a:lnTo>
                        <a:pt x="399" y="105"/>
                      </a:lnTo>
                      <a:lnTo>
                        <a:pt x="437" y="103"/>
                      </a:lnTo>
                      <a:lnTo>
                        <a:pt x="456" y="103"/>
                      </a:lnTo>
                      <a:lnTo>
                        <a:pt x="477" y="101"/>
                      </a:lnTo>
                      <a:lnTo>
                        <a:pt x="501" y="101"/>
                      </a:lnTo>
                      <a:lnTo>
                        <a:pt x="525" y="101"/>
                      </a:lnTo>
                      <a:lnTo>
                        <a:pt x="553" y="103"/>
                      </a:lnTo>
                      <a:lnTo>
                        <a:pt x="580" y="103"/>
                      </a:lnTo>
                      <a:lnTo>
                        <a:pt x="610" y="105"/>
                      </a:lnTo>
                      <a:lnTo>
                        <a:pt x="641" y="106"/>
                      </a:lnTo>
                      <a:lnTo>
                        <a:pt x="674" y="108"/>
                      </a:lnTo>
                      <a:lnTo>
                        <a:pt x="706" y="110"/>
                      </a:lnTo>
                      <a:lnTo>
                        <a:pt x="739" y="111"/>
                      </a:lnTo>
                      <a:lnTo>
                        <a:pt x="774" y="113"/>
                      </a:lnTo>
                      <a:lnTo>
                        <a:pt x="807" y="117"/>
                      </a:lnTo>
                      <a:lnTo>
                        <a:pt x="841" y="118"/>
                      </a:lnTo>
                      <a:lnTo>
                        <a:pt x="876" y="122"/>
                      </a:lnTo>
                      <a:lnTo>
                        <a:pt x="910" y="124"/>
                      </a:lnTo>
                      <a:lnTo>
                        <a:pt x="910" y="127"/>
                      </a:lnTo>
                      <a:lnTo>
                        <a:pt x="903" y="240"/>
                      </a:lnTo>
                      <a:lnTo>
                        <a:pt x="592" y="197"/>
                      </a:lnTo>
                      <a:lnTo>
                        <a:pt x="660" y="278"/>
                      </a:lnTo>
                      <a:lnTo>
                        <a:pt x="1235" y="302"/>
                      </a:lnTo>
                      <a:lnTo>
                        <a:pt x="1242" y="306"/>
                      </a:lnTo>
                      <a:lnTo>
                        <a:pt x="1240" y="3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5" name="Freeform 38"/>
                <p:cNvSpPr>
                  <a:spLocks noChangeAspect="1"/>
                </p:cNvSpPr>
                <p:nvPr/>
              </p:nvSpPr>
              <p:spPr bwMode="auto">
                <a:xfrm flipH="1">
                  <a:off x="1417" y="3888"/>
                  <a:ext cx="170" cy="78"/>
                </a:xfrm>
                <a:custGeom>
                  <a:avLst/>
                  <a:gdLst>
                    <a:gd name="T0" fmla="*/ 8 w 338"/>
                    <a:gd name="T1" fmla="*/ 0 h 156"/>
                    <a:gd name="T2" fmla="*/ 14 w 338"/>
                    <a:gd name="T3" fmla="*/ 1 h 156"/>
                    <a:gd name="T4" fmla="*/ 20 w 338"/>
                    <a:gd name="T5" fmla="*/ 1 h 156"/>
                    <a:gd name="T6" fmla="*/ 26 w 338"/>
                    <a:gd name="T7" fmla="*/ 1 h 156"/>
                    <a:gd name="T8" fmla="*/ 31 w 338"/>
                    <a:gd name="T9" fmla="*/ 1 h 156"/>
                    <a:gd name="T10" fmla="*/ 37 w 338"/>
                    <a:gd name="T11" fmla="*/ 2 h 156"/>
                    <a:gd name="T12" fmla="*/ 42 w 338"/>
                    <a:gd name="T13" fmla="*/ 2 h 156"/>
                    <a:gd name="T14" fmla="*/ 48 w 338"/>
                    <a:gd name="T15" fmla="*/ 3 h 156"/>
                    <a:gd name="T16" fmla="*/ 53 w 338"/>
                    <a:gd name="T17" fmla="*/ 3 h 156"/>
                    <a:gd name="T18" fmla="*/ 58 w 338"/>
                    <a:gd name="T19" fmla="*/ 4 h 156"/>
                    <a:gd name="T20" fmla="*/ 62 w 338"/>
                    <a:gd name="T21" fmla="*/ 5 h 156"/>
                    <a:gd name="T22" fmla="*/ 67 w 338"/>
                    <a:gd name="T23" fmla="*/ 5 h 156"/>
                    <a:gd name="T24" fmla="*/ 71 w 338"/>
                    <a:gd name="T25" fmla="*/ 5 h 156"/>
                    <a:gd name="T26" fmla="*/ 75 w 338"/>
                    <a:gd name="T27" fmla="*/ 5 h 156"/>
                    <a:gd name="T28" fmla="*/ 79 w 338"/>
                    <a:gd name="T29" fmla="*/ 5 h 156"/>
                    <a:gd name="T30" fmla="*/ 82 w 338"/>
                    <a:gd name="T31" fmla="*/ 6 h 156"/>
                    <a:gd name="T32" fmla="*/ 86 w 338"/>
                    <a:gd name="T33" fmla="*/ 6 h 156"/>
                    <a:gd name="T34" fmla="*/ 86 w 338"/>
                    <a:gd name="T35" fmla="*/ 6 h 156"/>
                    <a:gd name="T36" fmla="*/ 76 w 338"/>
                    <a:gd name="T37" fmla="*/ 39 h 156"/>
                    <a:gd name="T38" fmla="*/ 0 w 338"/>
                    <a:gd name="T39" fmla="*/ 28 h 156"/>
                    <a:gd name="T40" fmla="*/ 8 w 338"/>
                    <a:gd name="T41" fmla="*/ 0 h 156"/>
                    <a:gd name="T42" fmla="*/ 8 w 338"/>
                    <a:gd name="T43" fmla="*/ 0 h 1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38"/>
                    <a:gd name="T67" fmla="*/ 0 h 156"/>
                    <a:gd name="T68" fmla="*/ 338 w 338"/>
                    <a:gd name="T69" fmla="*/ 156 h 1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38" h="156">
                      <a:moveTo>
                        <a:pt x="31" y="0"/>
                      </a:moveTo>
                      <a:lnTo>
                        <a:pt x="55" y="2"/>
                      </a:lnTo>
                      <a:lnTo>
                        <a:pt x="77" y="4"/>
                      </a:lnTo>
                      <a:lnTo>
                        <a:pt x="102" y="5"/>
                      </a:lnTo>
                      <a:lnTo>
                        <a:pt x="124" y="7"/>
                      </a:lnTo>
                      <a:lnTo>
                        <a:pt x="147" y="9"/>
                      </a:lnTo>
                      <a:lnTo>
                        <a:pt x="167" y="11"/>
                      </a:lnTo>
                      <a:lnTo>
                        <a:pt x="188" y="12"/>
                      </a:lnTo>
                      <a:lnTo>
                        <a:pt x="209" y="14"/>
                      </a:lnTo>
                      <a:lnTo>
                        <a:pt x="228" y="16"/>
                      </a:lnTo>
                      <a:lnTo>
                        <a:pt x="247" y="17"/>
                      </a:lnTo>
                      <a:lnTo>
                        <a:pt x="264" y="19"/>
                      </a:lnTo>
                      <a:lnTo>
                        <a:pt x="281" y="21"/>
                      </a:lnTo>
                      <a:lnTo>
                        <a:pt x="297" y="23"/>
                      </a:lnTo>
                      <a:lnTo>
                        <a:pt x="312" y="23"/>
                      </a:lnTo>
                      <a:lnTo>
                        <a:pt x="326" y="24"/>
                      </a:lnTo>
                      <a:lnTo>
                        <a:pt x="338" y="26"/>
                      </a:lnTo>
                      <a:lnTo>
                        <a:pt x="302" y="156"/>
                      </a:lnTo>
                      <a:lnTo>
                        <a:pt x="0" y="1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12" name="Text Box 39"/>
          <p:cNvSpPr txBox="1">
            <a:spLocks noChangeArrowheads="1"/>
          </p:cNvSpPr>
          <p:nvPr/>
        </p:nvSpPr>
        <p:spPr bwMode="auto">
          <a:xfrm>
            <a:off x="184150" y="5589240"/>
            <a:ext cx="8477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1000" dirty="0">
                <a:latin typeface="Arial Narrow" pitchFamily="34" charset="0"/>
              </a:rPr>
              <a:t>*</a:t>
            </a:r>
            <a:r>
              <a:rPr lang="en-US" sz="1000" dirty="0" err="1">
                <a:latin typeface="Arial Narrow" pitchFamily="34" charset="0"/>
              </a:rPr>
              <a:t>Barkely</a:t>
            </a:r>
            <a:r>
              <a:rPr lang="en-US" sz="1000" dirty="0">
                <a:latin typeface="Arial Narrow" pitchFamily="34" charset="0"/>
              </a:rPr>
              <a:t> RA, Murphy KR, </a:t>
            </a:r>
            <a:r>
              <a:rPr lang="en-US" sz="1000" dirty="0" err="1">
                <a:latin typeface="Arial Narrow" pitchFamily="34" charset="0"/>
              </a:rPr>
              <a:t>Kwasnik</a:t>
            </a:r>
            <a:r>
              <a:rPr lang="en-US" sz="1000" dirty="0">
                <a:latin typeface="Arial Narrow" pitchFamily="34" charset="0"/>
              </a:rPr>
              <a:t> D.  Motor vehicle driving competencies and risks in teens and young adults with attention deficit hyperactivity disorder.  </a:t>
            </a:r>
            <a:r>
              <a:rPr lang="en-US" sz="1000" i="1" dirty="0">
                <a:latin typeface="Arial Narrow" pitchFamily="34" charset="0"/>
              </a:rPr>
              <a:t>Pediatrics.</a:t>
            </a:r>
            <a:r>
              <a:rPr lang="en-US" sz="1000" dirty="0">
                <a:latin typeface="Arial Narrow" pitchFamily="34" charset="0"/>
              </a:rPr>
              <a:t> 1996;98:1089-1095.</a:t>
            </a:r>
          </a:p>
          <a:p>
            <a:pPr eaLnBrk="1" hangingPunct="1">
              <a:spcBef>
                <a:spcPct val="30000"/>
              </a:spcBef>
            </a:pPr>
            <a:r>
              <a:rPr lang="en-US" sz="1000" baseline="30000" dirty="0">
                <a:latin typeface="Arial Narrow" pitchFamily="34" charset="0"/>
              </a:rPr>
              <a:t>+</a:t>
            </a:r>
            <a:r>
              <a:rPr lang="en-US" sz="1000" dirty="0">
                <a:latin typeface="Arial Narrow" pitchFamily="34" charset="0"/>
              </a:rPr>
              <a:t>Barkley RA, </a:t>
            </a:r>
            <a:r>
              <a:rPr lang="en-US" sz="1000" dirty="0" err="1">
                <a:latin typeface="Arial Narrow" pitchFamily="34" charset="0"/>
              </a:rPr>
              <a:t>Guevremont</a:t>
            </a:r>
            <a:r>
              <a:rPr lang="en-US" sz="1000" dirty="0">
                <a:latin typeface="Arial Narrow" pitchFamily="34" charset="0"/>
              </a:rPr>
              <a:t> DC, </a:t>
            </a:r>
            <a:r>
              <a:rPr lang="en-US" sz="1000" dirty="0" err="1">
                <a:latin typeface="Arial Narrow" pitchFamily="34" charset="0"/>
              </a:rPr>
              <a:t>Anastopoulos</a:t>
            </a:r>
            <a:r>
              <a:rPr lang="en-US" sz="1000" dirty="0">
                <a:latin typeface="Arial Narrow" pitchFamily="34" charset="0"/>
              </a:rPr>
              <a:t> AD, et. al.  Driving-related risks and outcomes of attention deficit hyperactivity disorder in adolescents and young adults: a 3- to 5- year follow-up survey.  </a:t>
            </a:r>
            <a:r>
              <a:rPr lang="en-US" sz="1000" i="1" dirty="0">
                <a:latin typeface="Arial Narrow" pitchFamily="34" charset="0"/>
              </a:rPr>
              <a:t>Pediatrics.</a:t>
            </a:r>
            <a:r>
              <a:rPr lang="en-US" sz="1000" dirty="0">
                <a:latin typeface="Arial Narrow" pitchFamily="34" charset="0"/>
              </a:rPr>
              <a:t> 1993;92:212-218.</a:t>
            </a:r>
          </a:p>
        </p:txBody>
      </p:sp>
      <p:grpSp>
        <p:nvGrpSpPr>
          <p:cNvPr id="17413" name="Group 40"/>
          <p:cNvGrpSpPr>
            <a:grpSpLocks/>
          </p:cNvGrpSpPr>
          <p:nvPr/>
        </p:nvGrpSpPr>
        <p:grpSpPr bwMode="auto">
          <a:xfrm>
            <a:off x="488950" y="2565301"/>
            <a:ext cx="8655050" cy="3027363"/>
            <a:chOff x="212" y="1837"/>
            <a:chExt cx="5452" cy="1907"/>
          </a:xfrm>
        </p:grpSpPr>
        <p:sp>
          <p:nvSpPr>
            <p:cNvPr id="17462" name="Freeform 41"/>
            <p:cNvSpPr>
              <a:spLocks/>
            </p:cNvSpPr>
            <p:nvPr/>
          </p:nvSpPr>
          <p:spPr bwMode="auto">
            <a:xfrm>
              <a:off x="1071" y="2967"/>
              <a:ext cx="149" cy="159"/>
            </a:xfrm>
            <a:custGeom>
              <a:avLst/>
              <a:gdLst>
                <a:gd name="T0" fmla="*/ 75 w 149"/>
                <a:gd name="T1" fmla="*/ 0 h 159"/>
                <a:gd name="T2" fmla="*/ 0 w 149"/>
                <a:gd name="T3" fmla="*/ 114 h 159"/>
                <a:gd name="T4" fmla="*/ 74 w 149"/>
                <a:gd name="T5" fmla="*/ 159 h 159"/>
                <a:gd name="T6" fmla="*/ 149 w 149"/>
                <a:gd name="T7" fmla="*/ 45 h 159"/>
                <a:gd name="T8" fmla="*/ 75 w 149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159"/>
                <a:gd name="T17" fmla="*/ 149 w 149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159">
                  <a:moveTo>
                    <a:pt x="75" y="0"/>
                  </a:moveTo>
                  <a:lnTo>
                    <a:pt x="0" y="114"/>
                  </a:lnTo>
                  <a:lnTo>
                    <a:pt x="74" y="159"/>
                  </a:lnTo>
                  <a:lnTo>
                    <a:pt x="149" y="4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42"/>
            <p:cNvSpPr>
              <a:spLocks/>
            </p:cNvSpPr>
            <p:nvPr/>
          </p:nvSpPr>
          <p:spPr bwMode="auto">
            <a:xfrm>
              <a:off x="1118" y="3139"/>
              <a:ext cx="200" cy="159"/>
            </a:xfrm>
            <a:custGeom>
              <a:avLst/>
              <a:gdLst>
                <a:gd name="T0" fmla="*/ 44 w 200"/>
                <a:gd name="T1" fmla="*/ 0 h 159"/>
                <a:gd name="T2" fmla="*/ 0 w 200"/>
                <a:gd name="T3" fmla="*/ 75 h 159"/>
                <a:gd name="T4" fmla="*/ 157 w 200"/>
                <a:gd name="T5" fmla="*/ 159 h 159"/>
                <a:gd name="T6" fmla="*/ 200 w 200"/>
                <a:gd name="T7" fmla="*/ 83 h 159"/>
                <a:gd name="T8" fmla="*/ 44 w 200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59"/>
                <a:gd name="T17" fmla="*/ 200 w 200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59">
                  <a:moveTo>
                    <a:pt x="44" y="0"/>
                  </a:moveTo>
                  <a:lnTo>
                    <a:pt x="0" y="75"/>
                  </a:lnTo>
                  <a:lnTo>
                    <a:pt x="157" y="159"/>
                  </a:lnTo>
                  <a:lnTo>
                    <a:pt x="200" y="8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64" name="Group 43"/>
            <p:cNvGrpSpPr>
              <a:grpSpLocks/>
            </p:cNvGrpSpPr>
            <p:nvPr/>
          </p:nvGrpSpPr>
          <p:grpSpPr bwMode="auto">
            <a:xfrm>
              <a:off x="253" y="3398"/>
              <a:ext cx="5144" cy="330"/>
              <a:chOff x="253" y="3398"/>
              <a:chExt cx="5144" cy="330"/>
            </a:xfrm>
          </p:grpSpPr>
          <p:grpSp>
            <p:nvGrpSpPr>
              <p:cNvPr id="17612" name="Group 44"/>
              <p:cNvGrpSpPr>
                <a:grpSpLocks/>
              </p:cNvGrpSpPr>
              <p:nvPr/>
            </p:nvGrpSpPr>
            <p:grpSpPr bwMode="auto">
              <a:xfrm>
                <a:off x="253" y="3398"/>
                <a:ext cx="5144" cy="330"/>
                <a:chOff x="253" y="3398"/>
                <a:chExt cx="5144" cy="330"/>
              </a:xfrm>
            </p:grpSpPr>
            <p:sp>
              <p:nvSpPr>
                <p:cNvPr id="17616" name="Freeform 45"/>
                <p:cNvSpPr>
                  <a:spLocks/>
                </p:cNvSpPr>
                <p:nvPr/>
              </p:nvSpPr>
              <p:spPr bwMode="auto">
                <a:xfrm>
                  <a:off x="253" y="3398"/>
                  <a:ext cx="5144" cy="330"/>
                </a:xfrm>
                <a:custGeom>
                  <a:avLst/>
                  <a:gdLst>
                    <a:gd name="T0" fmla="*/ 0 w 5144"/>
                    <a:gd name="T1" fmla="*/ 330 h 330"/>
                    <a:gd name="T2" fmla="*/ 343 w 5144"/>
                    <a:gd name="T3" fmla="*/ 0 h 330"/>
                    <a:gd name="T4" fmla="*/ 4801 w 5144"/>
                    <a:gd name="T5" fmla="*/ 0 h 330"/>
                    <a:gd name="T6" fmla="*/ 5144 w 5144"/>
                    <a:gd name="T7" fmla="*/ 330 h 330"/>
                    <a:gd name="T8" fmla="*/ 0 w 5144"/>
                    <a:gd name="T9" fmla="*/ 330 h 3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44"/>
                    <a:gd name="T16" fmla="*/ 0 h 330"/>
                    <a:gd name="T17" fmla="*/ 5144 w 5144"/>
                    <a:gd name="T18" fmla="*/ 330 h 3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44" h="330">
                      <a:moveTo>
                        <a:pt x="0" y="330"/>
                      </a:moveTo>
                      <a:lnTo>
                        <a:pt x="343" y="0"/>
                      </a:lnTo>
                      <a:lnTo>
                        <a:pt x="4801" y="0"/>
                      </a:lnTo>
                      <a:lnTo>
                        <a:pt x="5144" y="33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7" name="Freeform 46"/>
                <p:cNvSpPr>
                  <a:spLocks/>
                </p:cNvSpPr>
                <p:nvPr/>
              </p:nvSpPr>
              <p:spPr bwMode="auto">
                <a:xfrm>
                  <a:off x="253" y="3398"/>
                  <a:ext cx="5144" cy="330"/>
                </a:xfrm>
                <a:custGeom>
                  <a:avLst/>
                  <a:gdLst>
                    <a:gd name="T0" fmla="*/ 0 w 5144"/>
                    <a:gd name="T1" fmla="*/ 330 h 330"/>
                    <a:gd name="T2" fmla="*/ 343 w 5144"/>
                    <a:gd name="T3" fmla="*/ 0 h 330"/>
                    <a:gd name="T4" fmla="*/ 4801 w 5144"/>
                    <a:gd name="T5" fmla="*/ 0 h 330"/>
                    <a:gd name="T6" fmla="*/ 5144 w 5144"/>
                    <a:gd name="T7" fmla="*/ 330 h 330"/>
                    <a:gd name="T8" fmla="*/ 0 w 5144"/>
                    <a:gd name="T9" fmla="*/ 330 h 3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44"/>
                    <a:gd name="T16" fmla="*/ 0 h 330"/>
                    <a:gd name="T17" fmla="*/ 5144 w 5144"/>
                    <a:gd name="T18" fmla="*/ 330 h 3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44" h="330">
                      <a:moveTo>
                        <a:pt x="0" y="330"/>
                      </a:moveTo>
                      <a:lnTo>
                        <a:pt x="343" y="0"/>
                      </a:lnTo>
                      <a:lnTo>
                        <a:pt x="4801" y="0"/>
                      </a:lnTo>
                      <a:lnTo>
                        <a:pt x="5144" y="33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613" name="Line 47"/>
              <p:cNvSpPr>
                <a:spLocks noChangeShapeType="1"/>
              </p:cNvSpPr>
              <p:nvPr/>
            </p:nvSpPr>
            <p:spPr bwMode="auto">
              <a:xfrm>
                <a:off x="580" y="3418"/>
                <a:ext cx="4480" cy="1"/>
              </a:xfrm>
              <a:prstGeom prst="line">
                <a:avLst/>
              </a:prstGeom>
              <a:noFill/>
              <a:ln w="539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Line 48"/>
              <p:cNvSpPr>
                <a:spLocks noChangeShapeType="1"/>
              </p:cNvSpPr>
              <p:nvPr/>
            </p:nvSpPr>
            <p:spPr bwMode="auto">
              <a:xfrm>
                <a:off x="263" y="3707"/>
                <a:ext cx="5105" cy="1"/>
              </a:xfrm>
              <a:prstGeom prst="line">
                <a:avLst/>
              </a:prstGeom>
              <a:noFill/>
              <a:ln w="539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9"/>
              <p:cNvSpPr>
                <a:spLocks noEditPoints="1"/>
              </p:cNvSpPr>
              <p:nvPr/>
            </p:nvSpPr>
            <p:spPr bwMode="auto">
              <a:xfrm>
                <a:off x="414" y="3541"/>
                <a:ext cx="4754" cy="16"/>
              </a:xfrm>
              <a:custGeom>
                <a:avLst/>
                <a:gdLst>
                  <a:gd name="T0" fmla="*/ 134 w 4754"/>
                  <a:gd name="T1" fmla="*/ 16 h 16"/>
                  <a:gd name="T2" fmla="*/ 185 w 4754"/>
                  <a:gd name="T3" fmla="*/ 0 h 16"/>
                  <a:gd name="T4" fmla="*/ 185 w 4754"/>
                  <a:gd name="T5" fmla="*/ 16 h 16"/>
                  <a:gd name="T6" fmla="*/ 504 w 4754"/>
                  <a:gd name="T7" fmla="*/ 0 h 16"/>
                  <a:gd name="T8" fmla="*/ 370 w 4754"/>
                  <a:gd name="T9" fmla="*/ 0 h 16"/>
                  <a:gd name="T10" fmla="*/ 689 w 4754"/>
                  <a:gd name="T11" fmla="*/ 16 h 16"/>
                  <a:gd name="T12" fmla="*/ 739 w 4754"/>
                  <a:gd name="T13" fmla="*/ 0 h 16"/>
                  <a:gd name="T14" fmla="*/ 739 w 4754"/>
                  <a:gd name="T15" fmla="*/ 16 h 16"/>
                  <a:gd name="T16" fmla="*/ 1058 w 4754"/>
                  <a:gd name="T17" fmla="*/ 0 h 16"/>
                  <a:gd name="T18" fmla="*/ 924 w 4754"/>
                  <a:gd name="T19" fmla="*/ 0 h 16"/>
                  <a:gd name="T20" fmla="*/ 1243 w 4754"/>
                  <a:gd name="T21" fmla="*/ 16 h 16"/>
                  <a:gd name="T22" fmla="*/ 1294 w 4754"/>
                  <a:gd name="T23" fmla="*/ 0 h 16"/>
                  <a:gd name="T24" fmla="*/ 1294 w 4754"/>
                  <a:gd name="T25" fmla="*/ 16 h 16"/>
                  <a:gd name="T26" fmla="*/ 1613 w 4754"/>
                  <a:gd name="T27" fmla="*/ 0 h 16"/>
                  <a:gd name="T28" fmla="*/ 1478 w 4754"/>
                  <a:gd name="T29" fmla="*/ 0 h 16"/>
                  <a:gd name="T30" fmla="*/ 1797 w 4754"/>
                  <a:gd name="T31" fmla="*/ 16 h 16"/>
                  <a:gd name="T32" fmla="*/ 1848 w 4754"/>
                  <a:gd name="T33" fmla="*/ 0 h 16"/>
                  <a:gd name="T34" fmla="*/ 1848 w 4754"/>
                  <a:gd name="T35" fmla="*/ 16 h 16"/>
                  <a:gd name="T36" fmla="*/ 2167 w 4754"/>
                  <a:gd name="T37" fmla="*/ 0 h 16"/>
                  <a:gd name="T38" fmla="*/ 2033 w 4754"/>
                  <a:gd name="T39" fmla="*/ 0 h 16"/>
                  <a:gd name="T40" fmla="*/ 2352 w 4754"/>
                  <a:gd name="T41" fmla="*/ 16 h 16"/>
                  <a:gd name="T42" fmla="*/ 2402 w 4754"/>
                  <a:gd name="T43" fmla="*/ 0 h 16"/>
                  <a:gd name="T44" fmla="*/ 2402 w 4754"/>
                  <a:gd name="T45" fmla="*/ 16 h 16"/>
                  <a:gd name="T46" fmla="*/ 2721 w 4754"/>
                  <a:gd name="T47" fmla="*/ 0 h 16"/>
                  <a:gd name="T48" fmla="*/ 2587 w 4754"/>
                  <a:gd name="T49" fmla="*/ 0 h 16"/>
                  <a:gd name="T50" fmla="*/ 2906 w 4754"/>
                  <a:gd name="T51" fmla="*/ 16 h 16"/>
                  <a:gd name="T52" fmla="*/ 2957 w 4754"/>
                  <a:gd name="T53" fmla="*/ 0 h 16"/>
                  <a:gd name="T54" fmla="*/ 2957 w 4754"/>
                  <a:gd name="T55" fmla="*/ 16 h 16"/>
                  <a:gd name="T56" fmla="*/ 3276 w 4754"/>
                  <a:gd name="T57" fmla="*/ 0 h 16"/>
                  <a:gd name="T58" fmla="*/ 3141 w 4754"/>
                  <a:gd name="T59" fmla="*/ 0 h 16"/>
                  <a:gd name="T60" fmla="*/ 3461 w 4754"/>
                  <a:gd name="T61" fmla="*/ 16 h 16"/>
                  <a:gd name="T62" fmla="*/ 3511 w 4754"/>
                  <a:gd name="T63" fmla="*/ 0 h 16"/>
                  <a:gd name="T64" fmla="*/ 3511 w 4754"/>
                  <a:gd name="T65" fmla="*/ 16 h 16"/>
                  <a:gd name="T66" fmla="*/ 3830 w 4754"/>
                  <a:gd name="T67" fmla="*/ 0 h 16"/>
                  <a:gd name="T68" fmla="*/ 3696 w 4754"/>
                  <a:gd name="T69" fmla="*/ 0 h 16"/>
                  <a:gd name="T70" fmla="*/ 4015 w 4754"/>
                  <a:gd name="T71" fmla="*/ 16 h 16"/>
                  <a:gd name="T72" fmla="*/ 4065 w 4754"/>
                  <a:gd name="T73" fmla="*/ 0 h 16"/>
                  <a:gd name="T74" fmla="*/ 4065 w 4754"/>
                  <a:gd name="T75" fmla="*/ 16 h 16"/>
                  <a:gd name="T76" fmla="*/ 4385 w 4754"/>
                  <a:gd name="T77" fmla="*/ 0 h 16"/>
                  <a:gd name="T78" fmla="*/ 4250 w 4754"/>
                  <a:gd name="T79" fmla="*/ 0 h 16"/>
                  <a:gd name="T80" fmla="*/ 4569 w 4754"/>
                  <a:gd name="T81" fmla="*/ 16 h 16"/>
                  <a:gd name="T82" fmla="*/ 4620 w 4754"/>
                  <a:gd name="T83" fmla="*/ 0 h 16"/>
                  <a:gd name="T84" fmla="*/ 4620 w 4754"/>
                  <a:gd name="T85" fmla="*/ 16 h 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54"/>
                  <a:gd name="T130" fmla="*/ 0 h 16"/>
                  <a:gd name="T131" fmla="*/ 4754 w 4754"/>
                  <a:gd name="T132" fmla="*/ 16 h 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54" h="16">
                    <a:moveTo>
                      <a:pt x="0" y="0"/>
                    </a:moveTo>
                    <a:lnTo>
                      <a:pt x="134" y="0"/>
                    </a:lnTo>
                    <a:lnTo>
                      <a:pt x="134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185" y="0"/>
                    </a:moveTo>
                    <a:lnTo>
                      <a:pt x="319" y="0"/>
                    </a:lnTo>
                    <a:lnTo>
                      <a:pt x="319" y="16"/>
                    </a:lnTo>
                    <a:lnTo>
                      <a:pt x="185" y="16"/>
                    </a:lnTo>
                    <a:lnTo>
                      <a:pt x="185" y="0"/>
                    </a:lnTo>
                    <a:close/>
                    <a:moveTo>
                      <a:pt x="370" y="0"/>
                    </a:moveTo>
                    <a:lnTo>
                      <a:pt x="504" y="0"/>
                    </a:lnTo>
                    <a:lnTo>
                      <a:pt x="504" y="16"/>
                    </a:lnTo>
                    <a:lnTo>
                      <a:pt x="370" y="16"/>
                    </a:lnTo>
                    <a:lnTo>
                      <a:pt x="370" y="0"/>
                    </a:lnTo>
                    <a:close/>
                    <a:moveTo>
                      <a:pt x="554" y="0"/>
                    </a:moveTo>
                    <a:lnTo>
                      <a:pt x="689" y="0"/>
                    </a:lnTo>
                    <a:lnTo>
                      <a:pt x="689" y="16"/>
                    </a:lnTo>
                    <a:lnTo>
                      <a:pt x="554" y="16"/>
                    </a:lnTo>
                    <a:lnTo>
                      <a:pt x="554" y="0"/>
                    </a:lnTo>
                    <a:close/>
                    <a:moveTo>
                      <a:pt x="739" y="0"/>
                    </a:moveTo>
                    <a:lnTo>
                      <a:pt x="874" y="0"/>
                    </a:lnTo>
                    <a:lnTo>
                      <a:pt x="874" y="16"/>
                    </a:lnTo>
                    <a:lnTo>
                      <a:pt x="739" y="16"/>
                    </a:lnTo>
                    <a:lnTo>
                      <a:pt x="739" y="0"/>
                    </a:lnTo>
                    <a:close/>
                    <a:moveTo>
                      <a:pt x="924" y="0"/>
                    </a:moveTo>
                    <a:lnTo>
                      <a:pt x="1058" y="0"/>
                    </a:lnTo>
                    <a:lnTo>
                      <a:pt x="1058" y="16"/>
                    </a:lnTo>
                    <a:lnTo>
                      <a:pt x="924" y="16"/>
                    </a:lnTo>
                    <a:lnTo>
                      <a:pt x="924" y="0"/>
                    </a:lnTo>
                    <a:close/>
                    <a:moveTo>
                      <a:pt x="1109" y="0"/>
                    </a:moveTo>
                    <a:lnTo>
                      <a:pt x="1243" y="0"/>
                    </a:lnTo>
                    <a:lnTo>
                      <a:pt x="1243" y="16"/>
                    </a:lnTo>
                    <a:lnTo>
                      <a:pt x="1109" y="16"/>
                    </a:lnTo>
                    <a:lnTo>
                      <a:pt x="1109" y="0"/>
                    </a:lnTo>
                    <a:close/>
                    <a:moveTo>
                      <a:pt x="1294" y="0"/>
                    </a:moveTo>
                    <a:lnTo>
                      <a:pt x="1428" y="0"/>
                    </a:lnTo>
                    <a:lnTo>
                      <a:pt x="1428" y="16"/>
                    </a:lnTo>
                    <a:lnTo>
                      <a:pt x="1294" y="16"/>
                    </a:lnTo>
                    <a:lnTo>
                      <a:pt x="1294" y="0"/>
                    </a:lnTo>
                    <a:close/>
                    <a:moveTo>
                      <a:pt x="1478" y="0"/>
                    </a:moveTo>
                    <a:lnTo>
                      <a:pt x="1613" y="0"/>
                    </a:lnTo>
                    <a:lnTo>
                      <a:pt x="1613" y="16"/>
                    </a:lnTo>
                    <a:lnTo>
                      <a:pt x="1478" y="16"/>
                    </a:lnTo>
                    <a:lnTo>
                      <a:pt x="1478" y="0"/>
                    </a:lnTo>
                    <a:close/>
                    <a:moveTo>
                      <a:pt x="1663" y="0"/>
                    </a:moveTo>
                    <a:lnTo>
                      <a:pt x="1797" y="0"/>
                    </a:lnTo>
                    <a:lnTo>
                      <a:pt x="1797" y="16"/>
                    </a:lnTo>
                    <a:lnTo>
                      <a:pt x="1663" y="16"/>
                    </a:lnTo>
                    <a:lnTo>
                      <a:pt x="1663" y="0"/>
                    </a:lnTo>
                    <a:close/>
                    <a:moveTo>
                      <a:pt x="1848" y="0"/>
                    </a:moveTo>
                    <a:lnTo>
                      <a:pt x="1982" y="0"/>
                    </a:lnTo>
                    <a:lnTo>
                      <a:pt x="1982" y="16"/>
                    </a:lnTo>
                    <a:lnTo>
                      <a:pt x="1848" y="16"/>
                    </a:lnTo>
                    <a:lnTo>
                      <a:pt x="1848" y="0"/>
                    </a:lnTo>
                    <a:close/>
                    <a:moveTo>
                      <a:pt x="2033" y="0"/>
                    </a:moveTo>
                    <a:lnTo>
                      <a:pt x="2167" y="0"/>
                    </a:lnTo>
                    <a:lnTo>
                      <a:pt x="2167" y="16"/>
                    </a:lnTo>
                    <a:lnTo>
                      <a:pt x="2033" y="16"/>
                    </a:lnTo>
                    <a:lnTo>
                      <a:pt x="2033" y="0"/>
                    </a:lnTo>
                    <a:close/>
                    <a:moveTo>
                      <a:pt x="2217" y="0"/>
                    </a:moveTo>
                    <a:lnTo>
                      <a:pt x="2352" y="0"/>
                    </a:lnTo>
                    <a:lnTo>
                      <a:pt x="2352" y="16"/>
                    </a:lnTo>
                    <a:lnTo>
                      <a:pt x="2217" y="16"/>
                    </a:lnTo>
                    <a:lnTo>
                      <a:pt x="2217" y="0"/>
                    </a:lnTo>
                    <a:close/>
                    <a:moveTo>
                      <a:pt x="2402" y="0"/>
                    </a:moveTo>
                    <a:lnTo>
                      <a:pt x="2537" y="0"/>
                    </a:lnTo>
                    <a:lnTo>
                      <a:pt x="2537" y="16"/>
                    </a:lnTo>
                    <a:lnTo>
                      <a:pt x="2402" y="16"/>
                    </a:lnTo>
                    <a:lnTo>
                      <a:pt x="2402" y="0"/>
                    </a:lnTo>
                    <a:close/>
                    <a:moveTo>
                      <a:pt x="2587" y="0"/>
                    </a:moveTo>
                    <a:lnTo>
                      <a:pt x="2721" y="0"/>
                    </a:lnTo>
                    <a:lnTo>
                      <a:pt x="2721" y="16"/>
                    </a:lnTo>
                    <a:lnTo>
                      <a:pt x="2587" y="16"/>
                    </a:lnTo>
                    <a:lnTo>
                      <a:pt x="2587" y="0"/>
                    </a:lnTo>
                    <a:close/>
                    <a:moveTo>
                      <a:pt x="2772" y="0"/>
                    </a:moveTo>
                    <a:lnTo>
                      <a:pt x="2906" y="0"/>
                    </a:lnTo>
                    <a:lnTo>
                      <a:pt x="2906" y="16"/>
                    </a:lnTo>
                    <a:lnTo>
                      <a:pt x="2772" y="16"/>
                    </a:lnTo>
                    <a:lnTo>
                      <a:pt x="2772" y="0"/>
                    </a:lnTo>
                    <a:close/>
                    <a:moveTo>
                      <a:pt x="2957" y="0"/>
                    </a:moveTo>
                    <a:lnTo>
                      <a:pt x="3091" y="0"/>
                    </a:lnTo>
                    <a:lnTo>
                      <a:pt x="3091" y="16"/>
                    </a:lnTo>
                    <a:lnTo>
                      <a:pt x="2957" y="16"/>
                    </a:lnTo>
                    <a:lnTo>
                      <a:pt x="2957" y="0"/>
                    </a:lnTo>
                    <a:close/>
                    <a:moveTo>
                      <a:pt x="3141" y="0"/>
                    </a:moveTo>
                    <a:lnTo>
                      <a:pt x="3276" y="0"/>
                    </a:lnTo>
                    <a:lnTo>
                      <a:pt x="3276" y="16"/>
                    </a:lnTo>
                    <a:lnTo>
                      <a:pt x="3141" y="16"/>
                    </a:lnTo>
                    <a:lnTo>
                      <a:pt x="3141" y="0"/>
                    </a:lnTo>
                    <a:close/>
                    <a:moveTo>
                      <a:pt x="3326" y="0"/>
                    </a:moveTo>
                    <a:lnTo>
                      <a:pt x="3461" y="0"/>
                    </a:lnTo>
                    <a:lnTo>
                      <a:pt x="3461" y="16"/>
                    </a:lnTo>
                    <a:lnTo>
                      <a:pt x="3326" y="16"/>
                    </a:lnTo>
                    <a:lnTo>
                      <a:pt x="3326" y="0"/>
                    </a:lnTo>
                    <a:close/>
                    <a:moveTo>
                      <a:pt x="3511" y="0"/>
                    </a:moveTo>
                    <a:lnTo>
                      <a:pt x="3645" y="0"/>
                    </a:lnTo>
                    <a:lnTo>
                      <a:pt x="3645" y="16"/>
                    </a:lnTo>
                    <a:lnTo>
                      <a:pt x="3511" y="16"/>
                    </a:lnTo>
                    <a:lnTo>
                      <a:pt x="3511" y="0"/>
                    </a:lnTo>
                    <a:close/>
                    <a:moveTo>
                      <a:pt x="3696" y="0"/>
                    </a:moveTo>
                    <a:lnTo>
                      <a:pt x="3830" y="0"/>
                    </a:lnTo>
                    <a:lnTo>
                      <a:pt x="3830" y="16"/>
                    </a:lnTo>
                    <a:lnTo>
                      <a:pt x="3696" y="16"/>
                    </a:lnTo>
                    <a:lnTo>
                      <a:pt x="3696" y="0"/>
                    </a:lnTo>
                    <a:close/>
                    <a:moveTo>
                      <a:pt x="3881" y="0"/>
                    </a:moveTo>
                    <a:lnTo>
                      <a:pt x="4015" y="0"/>
                    </a:lnTo>
                    <a:lnTo>
                      <a:pt x="4015" y="16"/>
                    </a:lnTo>
                    <a:lnTo>
                      <a:pt x="3881" y="16"/>
                    </a:lnTo>
                    <a:lnTo>
                      <a:pt x="3881" y="0"/>
                    </a:lnTo>
                    <a:close/>
                    <a:moveTo>
                      <a:pt x="4065" y="0"/>
                    </a:moveTo>
                    <a:lnTo>
                      <a:pt x="4200" y="0"/>
                    </a:lnTo>
                    <a:lnTo>
                      <a:pt x="4200" y="16"/>
                    </a:lnTo>
                    <a:lnTo>
                      <a:pt x="4065" y="16"/>
                    </a:lnTo>
                    <a:lnTo>
                      <a:pt x="4065" y="0"/>
                    </a:lnTo>
                    <a:close/>
                    <a:moveTo>
                      <a:pt x="4250" y="0"/>
                    </a:moveTo>
                    <a:lnTo>
                      <a:pt x="4385" y="0"/>
                    </a:lnTo>
                    <a:lnTo>
                      <a:pt x="4385" y="16"/>
                    </a:lnTo>
                    <a:lnTo>
                      <a:pt x="4250" y="16"/>
                    </a:lnTo>
                    <a:lnTo>
                      <a:pt x="4250" y="0"/>
                    </a:lnTo>
                    <a:close/>
                    <a:moveTo>
                      <a:pt x="4435" y="0"/>
                    </a:moveTo>
                    <a:lnTo>
                      <a:pt x="4569" y="0"/>
                    </a:lnTo>
                    <a:lnTo>
                      <a:pt x="4569" y="16"/>
                    </a:lnTo>
                    <a:lnTo>
                      <a:pt x="4435" y="16"/>
                    </a:lnTo>
                    <a:lnTo>
                      <a:pt x="4435" y="0"/>
                    </a:lnTo>
                    <a:close/>
                    <a:moveTo>
                      <a:pt x="4620" y="0"/>
                    </a:moveTo>
                    <a:lnTo>
                      <a:pt x="4754" y="0"/>
                    </a:lnTo>
                    <a:lnTo>
                      <a:pt x="4754" y="16"/>
                    </a:lnTo>
                    <a:lnTo>
                      <a:pt x="4620" y="16"/>
                    </a:lnTo>
                    <a:lnTo>
                      <a:pt x="46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5" name="Group 50"/>
            <p:cNvGrpSpPr>
              <a:grpSpLocks/>
            </p:cNvGrpSpPr>
            <p:nvPr/>
          </p:nvGrpSpPr>
          <p:grpSpPr bwMode="auto">
            <a:xfrm>
              <a:off x="1076" y="3399"/>
              <a:ext cx="179" cy="152"/>
              <a:chOff x="1076" y="3399"/>
              <a:chExt cx="179" cy="152"/>
            </a:xfrm>
          </p:grpSpPr>
          <p:sp>
            <p:nvSpPr>
              <p:cNvPr id="17609" name="Line 51"/>
              <p:cNvSpPr>
                <a:spLocks noChangeShapeType="1"/>
              </p:cNvSpPr>
              <p:nvPr/>
            </p:nvSpPr>
            <p:spPr bwMode="auto">
              <a:xfrm>
                <a:off x="1162" y="3550"/>
                <a:ext cx="90" cy="1"/>
              </a:xfrm>
              <a:prstGeom prst="line">
                <a:avLst/>
              </a:prstGeom>
              <a:noFill/>
              <a:ln w="269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Line 52"/>
              <p:cNvSpPr>
                <a:spLocks noChangeShapeType="1"/>
              </p:cNvSpPr>
              <p:nvPr/>
            </p:nvSpPr>
            <p:spPr bwMode="auto">
              <a:xfrm>
                <a:off x="1076" y="3399"/>
                <a:ext cx="179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Line 53"/>
              <p:cNvSpPr>
                <a:spLocks noChangeShapeType="1"/>
              </p:cNvSpPr>
              <p:nvPr/>
            </p:nvSpPr>
            <p:spPr bwMode="auto">
              <a:xfrm flipV="1">
                <a:off x="1106" y="3415"/>
                <a:ext cx="112" cy="3"/>
              </a:xfrm>
              <a:prstGeom prst="line">
                <a:avLst/>
              </a:prstGeom>
              <a:noFill/>
              <a:ln w="539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6" name="Group 54"/>
            <p:cNvGrpSpPr>
              <a:grpSpLocks/>
            </p:cNvGrpSpPr>
            <p:nvPr/>
          </p:nvGrpSpPr>
          <p:grpSpPr bwMode="auto">
            <a:xfrm>
              <a:off x="2803" y="3399"/>
              <a:ext cx="179" cy="152"/>
              <a:chOff x="2803" y="3399"/>
              <a:chExt cx="179" cy="152"/>
            </a:xfrm>
          </p:grpSpPr>
          <p:sp>
            <p:nvSpPr>
              <p:cNvPr id="17606" name="Line 55"/>
              <p:cNvSpPr>
                <a:spLocks noChangeShapeType="1"/>
              </p:cNvSpPr>
              <p:nvPr/>
            </p:nvSpPr>
            <p:spPr bwMode="auto">
              <a:xfrm>
                <a:off x="2890" y="3550"/>
                <a:ext cx="90" cy="1"/>
              </a:xfrm>
              <a:prstGeom prst="line">
                <a:avLst/>
              </a:prstGeom>
              <a:noFill/>
              <a:ln w="269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Line 56"/>
              <p:cNvSpPr>
                <a:spLocks noChangeShapeType="1"/>
              </p:cNvSpPr>
              <p:nvPr/>
            </p:nvSpPr>
            <p:spPr bwMode="auto">
              <a:xfrm>
                <a:off x="2803" y="3399"/>
                <a:ext cx="179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Line 57"/>
              <p:cNvSpPr>
                <a:spLocks noChangeShapeType="1"/>
              </p:cNvSpPr>
              <p:nvPr/>
            </p:nvSpPr>
            <p:spPr bwMode="auto">
              <a:xfrm flipV="1">
                <a:off x="2834" y="3415"/>
                <a:ext cx="112" cy="3"/>
              </a:xfrm>
              <a:prstGeom prst="line">
                <a:avLst/>
              </a:prstGeom>
              <a:noFill/>
              <a:ln w="539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7" name="Group 58"/>
            <p:cNvGrpSpPr>
              <a:grpSpLocks/>
            </p:cNvGrpSpPr>
            <p:nvPr/>
          </p:nvGrpSpPr>
          <p:grpSpPr bwMode="auto">
            <a:xfrm>
              <a:off x="4559" y="3399"/>
              <a:ext cx="179" cy="152"/>
              <a:chOff x="4559" y="3399"/>
              <a:chExt cx="179" cy="152"/>
            </a:xfrm>
          </p:grpSpPr>
          <p:sp>
            <p:nvSpPr>
              <p:cNvPr id="17603" name="Line 59"/>
              <p:cNvSpPr>
                <a:spLocks noChangeShapeType="1"/>
              </p:cNvSpPr>
              <p:nvPr/>
            </p:nvSpPr>
            <p:spPr bwMode="auto">
              <a:xfrm>
                <a:off x="4645" y="3550"/>
                <a:ext cx="90" cy="1"/>
              </a:xfrm>
              <a:prstGeom prst="line">
                <a:avLst/>
              </a:prstGeom>
              <a:noFill/>
              <a:ln w="269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Line 60"/>
              <p:cNvSpPr>
                <a:spLocks noChangeShapeType="1"/>
              </p:cNvSpPr>
              <p:nvPr/>
            </p:nvSpPr>
            <p:spPr bwMode="auto">
              <a:xfrm>
                <a:off x="4559" y="3399"/>
                <a:ext cx="179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Line 61"/>
              <p:cNvSpPr>
                <a:spLocks noChangeShapeType="1"/>
              </p:cNvSpPr>
              <p:nvPr/>
            </p:nvSpPr>
            <p:spPr bwMode="auto">
              <a:xfrm flipV="1">
                <a:off x="4589" y="3415"/>
                <a:ext cx="112" cy="3"/>
              </a:xfrm>
              <a:prstGeom prst="line">
                <a:avLst/>
              </a:prstGeom>
              <a:noFill/>
              <a:ln w="539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8" name="Rectangle 62"/>
            <p:cNvSpPr>
              <a:spLocks noChangeArrowheads="1"/>
            </p:cNvSpPr>
            <p:nvPr/>
          </p:nvSpPr>
          <p:spPr bwMode="auto">
            <a:xfrm>
              <a:off x="547" y="1837"/>
              <a:ext cx="107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he-IL" sz="1600" b="1" dirty="0">
                  <a:latin typeface="Times New Roman" pitchFamily="18" charset="0"/>
                  <a:cs typeface="Times New Roman" pitchFamily="18" charset="0"/>
                </a:rPr>
                <a:t>סיכון גבוה פי 4 להיות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he-IL" sz="1600" b="1" dirty="0">
                  <a:latin typeface="Times New Roman" pitchFamily="18" charset="0"/>
                  <a:cs typeface="Times New Roman" pitchFamily="18" charset="0"/>
                </a:rPr>
                <a:t>מעורבים בתאונת דרכים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9" name="Rectangle 63"/>
            <p:cNvSpPr>
              <a:spLocks noChangeArrowheads="1"/>
            </p:cNvSpPr>
            <p:nvPr/>
          </p:nvSpPr>
          <p:spPr bwMode="auto">
            <a:xfrm>
              <a:off x="1275" y="1869"/>
              <a:ext cx="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7470" name="Rectangle 64"/>
            <p:cNvSpPr>
              <a:spLocks noChangeArrowheads="1"/>
            </p:cNvSpPr>
            <p:nvPr/>
          </p:nvSpPr>
          <p:spPr bwMode="auto">
            <a:xfrm>
              <a:off x="572" y="2030"/>
              <a:ext cx="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7471" name="Rectangle 65"/>
            <p:cNvSpPr>
              <a:spLocks noChangeArrowheads="1"/>
            </p:cNvSpPr>
            <p:nvPr/>
          </p:nvSpPr>
          <p:spPr bwMode="auto">
            <a:xfrm>
              <a:off x="567" y="2024"/>
              <a:ext cx="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7472" name="Rectangle 66"/>
            <p:cNvSpPr>
              <a:spLocks noChangeArrowheads="1"/>
            </p:cNvSpPr>
            <p:nvPr/>
          </p:nvSpPr>
          <p:spPr bwMode="auto">
            <a:xfrm>
              <a:off x="800" y="2185"/>
              <a:ext cx="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7473" name="Rectangle 67"/>
            <p:cNvSpPr>
              <a:spLocks noChangeArrowheads="1"/>
            </p:cNvSpPr>
            <p:nvPr/>
          </p:nvSpPr>
          <p:spPr bwMode="auto">
            <a:xfrm>
              <a:off x="585" y="2180"/>
              <a:ext cx="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7474" name="Rectangle 68"/>
            <p:cNvSpPr>
              <a:spLocks noChangeArrowheads="1"/>
            </p:cNvSpPr>
            <p:nvPr/>
          </p:nvSpPr>
          <p:spPr bwMode="auto">
            <a:xfrm>
              <a:off x="1346" y="2189"/>
              <a:ext cx="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000" b="1"/>
                <a:t>*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7475" name="Rectangle 69"/>
            <p:cNvSpPr>
              <a:spLocks noChangeArrowheads="1"/>
            </p:cNvSpPr>
            <p:nvPr/>
          </p:nvSpPr>
          <p:spPr bwMode="auto">
            <a:xfrm>
              <a:off x="1342" y="2185"/>
              <a:ext cx="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000" b="1"/>
                <a:t>*</a:t>
              </a:r>
              <a:endParaRPr lang="en-US" sz="2000">
                <a:latin typeface="Times New Roman" pitchFamily="18" charset="0"/>
              </a:endParaRPr>
            </a:p>
          </p:txBody>
        </p:sp>
        <p:grpSp>
          <p:nvGrpSpPr>
            <p:cNvPr id="17476" name="Group 70"/>
            <p:cNvGrpSpPr>
              <a:grpSpLocks/>
            </p:cNvGrpSpPr>
            <p:nvPr/>
          </p:nvGrpSpPr>
          <p:grpSpPr bwMode="auto">
            <a:xfrm>
              <a:off x="1159" y="2360"/>
              <a:ext cx="186" cy="396"/>
              <a:chOff x="1159" y="2360"/>
              <a:chExt cx="186" cy="396"/>
            </a:xfrm>
          </p:grpSpPr>
          <p:sp>
            <p:nvSpPr>
              <p:cNvPr id="17599" name="Freeform 71"/>
              <p:cNvSpPr>
                <a:spLocks/>
              </p:cNvSpPr>
              <p:nvPr/>
            </p:nvSpPr>
            <p:spPr bwMode="auto">
              <a:xfrm>
                <a:off x="1159" y="2526"/>
                <a:ext cx="186" cy="230"/>
              </a:xfrm>
              <a:custGeom>
                <a:avLst/>
                <a:gdLst>
                  <a:gd name="T0" fmla="*/ 0 w 186"/>
                  <a:gd name="T1" fmla="*/ 41 h 230"/>
                  <a:gd name="T2" fmla="*/ 107 w 186"/>
                  <a:gd name="T3" fmla="*/ 230 h 230"/>
                  <a:gd name="T4" fmla="*/ 186 w 186"/>
                  <a:gd name="T5" fmla="*/ 189 h 230"/>
                  <a:gd name="T6" fmla="*/ 79 w 186"/>
                  <a:gd name="T7" fmla="*/ 0 h 230"/>
                  <a:gd name="T8" fmla="*/ 0 w 186"/>
                  <a:gd name="T9" fmla="*/ 41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230"/>
                  <a:gd name="T17" fmla="*/ 186 w 186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230">
                    <a:moveTo>
                      <a:pt x="0" y="41"/>
                    </a:moveTo>
                    <a:lnTo>
                      <a:pt x="107" y="230"/>
                    </a:lnTo>
                    <a:lnTo>
                      <a:pt x="186" y="189"/>
                    </a:lnTo>
                    <a:lnTo>
                      <a:pt x="79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00" name="Group 72"/>
              <p:cNvGrpSpPr>
                <a:grpSpLocks/>
              </p:cNvGrpSpPr>
              <p:nvPr/>
            </p:nvGrpSpPr>
            <p:grpSpPr bwMode="auto">
              <a:xfrm>
                <a:off x="1207" y="2360"/>
                <a:ext cx="90" cy="130"/>
                <a:chOff x="1207" y="2360"/>
                <a:chExt cx="90" cy="130"/>
              </a:xfrm>
            </p:grpSpPr>
            <p:sp>
              <p:nvSpPr>
                <p:cNvPr id="17601" name="Oval 73"/>
                <p:cNvSpPr>
                  <a:spLocks noChangeArrowheads="1"/>
                </p:cNvSpPr>
                <p:nvPr/>
              </p:nvSpPr>
              <p:spPr bwMode="auto">
                <a:xfrm>
                  <a:off x="1207" y="2360"/>
                  <a:ext cx="90" cy="13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2" name="Oval 74"/>
                <p:cNvSpPr>
                  <a:spLocks noChangeArrowheads="1"/>
                </p:cNvSpPr>
                <p:nvPr/>
              </p:nvSpPr>
              <p:spPr bwMode="auto">
                <a:xfrm>
                  <a:off x="1207" y="2360"/>
                  <a:ext cx="90" cy="130"/>
                </a:xfrm>
                <a:prstGeom prst="ellipse">
                  <a:avLst/>
                </a:prstGeom>
                <a:noFill/>
                <a:ln w="9525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477" name="Group 75"/>
            <p:cNvGrpSpPr>
              <a:grpSpLocks/>
            </p:cNvGrpSpPr>
            <p:nvPr/>
          </p:nvGrpSpPr>
          <p:grpSpPr bwMode="auto">
            <a:xfrm>
              <a:off x="212" y="3291"/>
              <a:ext cx="1006" cy="445"/>
              <a:chOff x="212" y="3291"/>
              <a:chExt cx="1006" cy="445"/>
            </a:xfrm>
          </p:grpSpPr>
          <p:sp>
            <p:nvSpPr>
              <p:cNvPr id="17572" name="Freeform 76"/>
              <p:cNvSpPr>
                <a:spLocks/>
              </p:cNvSpPr>
              <p:nvPr/>
            </p:nvSpPr>
            <p:spPr bwMode="auto">
              <a:xfrm>
                <a:off x="257" y="3574"/>
                <a:ext cx="932" cy="162"/>
              </a:xfrm>
              <a:custGeom>
                <a:avLst/>
                <a:gdLst>
                  <a:gd name="T0" fmla="*/ 882 w 932"/>
                  <a:gd name="T1" fmla="*/ 53 h 162"/>
                  <a:gd name="T2" fmla="*/ 932 w 932"/>
                  <a:gd name="T3" fmla="*/ 85 h 162"/>
                  <a:gd name="T4" fmla="*/ 816 w 932"/>
                  <a:gd name="T5" fmla="*/ 73 h 162"/>
                  <a:gd name="T6" fmla="*/ 866 w 932"/>
                  <a:gd name="T7" fmla="*/ 110 h 162"/>
                  <a:gd name="T8" fmla="*/ 745 w 932"/>
                  <a:gd name="T9" fmla="*/ 89 h 162"/>
                  <a:gd name="T10" fmla="*/ 776 w 932"/>
                  <a:gd name="T11" fmla="*/ 118 h 162"/>
                  <a:gd name="T12" fmla="*/ 690 w 932"/>
                  <a:gd name="T13" fmla="*/ 102 h 162"/>
                  <a:gd name="T14" fmla="*/ 703 w 932"/>
                  <a:gd name="T15" fmla="*/ 139 h 162"/>
                  <a:gd name="T16" fmla="*/ 598 w 932"/>
                  <a:gd name="T17" fmla="*/ 90 h 162"/>
                  <a:gd name="T18" fmla="*/ 614 w 932"/>
                  <a:gd name="T19" fmla="*/ 139 h 162"/>
                  <a:gd name="T20" fmla="*/ 550 w 932"/>
                  <a:gd name="T21" fmla="*/ 98 h 162"/>
                  <a:gd name="T22" fmla="*/ 530 w 932"/>
                  <a:gd name="T23" fmla="*/ 152 h 162"/>
                  <a:gd name="T24" fmla="*/ 516 w 932"/>
                  <a:gd name="T25" fmla="*/ 106 h 162"/>
                  <a:gd name="T26" fmla="*/ 471 w 932"/>
                  <a:gd name="T27" fmla="*/ 156 h 162"/>
                  <a:gd name="T28" fmla="*/ 459 w 932"/>
                  <a:gd name="T29" fmla="*/ 106 h 162"/>
                  <a:gd name="T30" fmla="*/ 367 w 932"/>
                  <a:gd name="T31" fmla="*/ 160 h 162"/>
                  <a:gd name="T32" fmla="*/ 360 w 932"/>
                  <a:gd name="T33" fmla="*/ 129 h 162"/>
                  <a:gd name="T34" fmla="*/ 299 w 932"/>
                  <a:gd name="T35" fmla="*/ 152 h 162"/>
                  <a:gd name="T36" fmla="*/ 289 w 932"/>
                  <a:gd name="T37" fmla="*/ 108 h 162"/>
                  <a:gd name="T38" fmla="*/ 221 w 932"/>
                  <a:gd name="T39" fmla="*/ 162 h 162"/>
                  <a:gd name="T40" fmla="*/ 211 w 932"/>
                  <a:gd name="T41" fmla="*/ 117 h 162"/>
                  <a:gd name="T42" fmla="*/ 130 w 932"/>
                  <a:gd name="T43" fmla="*/ 149 h 162"/>
                  <a:gd name="T44" fmla="*/ 132 w 932"/>
                  <a:gd name="T45" fmla="*/ 108 h 162"/>
                  <a:gd name="T46" fmla="*/ 65 w 932"/>
                  <a:gd name="T47" fmla="*/ 130 h 162"/>
                  <a:gd name="T48" fmla="*/ 73 w 932"/>
                  <a:gd name="T49" fmla="*/ 103 h 162"/>
                  <a:gd name="T50" fmla="*/ 43 w 932"/>
                  <a:gd name="T51" fmla="*/ 114 h 162"/>
                  <a:gd name="T52" fmla="*/ 58 w 932"/>
                  <a:gd name="T53" fmla="*/ 98 h 162"/>
                  <a:gd name="T54" fmla="*/ 0 w 932"/>
                  <a:gd name="T55" fmla="*/ 76 h 162"/>
                  <a:gd name="T56" fmla="*/ 210 w 932"/>
                  <a:gd name="T57" fmla="*/ 11 h 162"/>
                  <a:gd name="T58" fmla="*/ 665 w 932"/>
                  <a:gd name="T59" fmla="*/ 15 h 162"/>
                  <a:gd name="T60" fmla="*/ 844 w 932"/>
                  <a:gd name="T61" fmla="*/ 0 h 162"/>
                  <a:gd name="T62" fmla="*/ 882 w 932"/>
                  <a:gd name="T63" fmla="*/ 53 h 1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32"/>
                  <a:gd name="T97" fmla="*/ 0 h 162"/>
                  <a:gd name="T98" fmla="*/ 932 w 932"/>
                  <a:gd name="T99" fmla="*/ 162 h 1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32" h="162">
                    <a:moveTo>
                      <a:pt x="882" y="53"/>
                    </a:moveTo>
                    <a:lnTo>
                      <a:pt x="932" y="85"/>
                    </a:lnTo>
                    <a:lnTo>
                      <a:pt x="816" y="73"/>
                    </a:lnTo>
                    <a:lnTo>
                      <a:pt x="866" y="110"/>
                    </a:lnTo>
                    <a:lnTo>
                      <a:pt x="745" y="89"/>
                    </a:lnTo>
                    <a:lnTo>
                      <a:pt x="776" y="118"/>
                    </a:lnTo>
                    <a:lnTo>
                      <a:pt x="690" y="102"/>
                    </a:lnTo>
                    <a:lnTo>
                      <a:pt x="703" y="139"/>
                    </a:lnTo>
                    <a:lnTo>
                      <a:pt x="598" y="90"/>
                    </a:lnTo>
                    <a:lnTo>
                      <a:pt x="614" y="139"/>
                    </a:lnTo>
                    <a:lnTo>
                      <a:pt x="550" y="98"/>
                    </a:lnTo>
                    <a:lnTo>
                      <a:pt x="530" y="152"/>
                    </a:lnTo>
                    <a:lnTo>
                      <a:pt x="516" y="106"/>
                    </a:lnTo>
                    <a:lnTo>
                      <a:pt x="471" y="156"/>
                    </a:lnTo>
                    <a:lnTo>
                      <a:pt x="459" y="106"/>
                    </a:lnTo>
                    <a:lnTo>
                      <a:pt x="367" y="160"/>
                    </a:lnTo>
                    <a:lnTo>
                      <a:pt x="360" y="129"/>
                    </a:lnTo>
                    <a:lnTo>
                      <a:pt x="299" y="152"/>
                    </a:lnTo>
                    <a:lnTo>
                      <a:pt x="289" y="108"/>
                    </a:lnTo>
                    <a:lnTo>
                      <a:pt x="221" y="162"/>
                    </a:lnTo>
                    <a:lnTo>
                      <a:pt x="211" y="117"/>
                    </a:lnTo>
                    <a:lnTo>
                      <a:pt x="130" y="149"/>
                    </a:lnTo>
                    <a:lnTo>
                      <a:pt x="132" y="108"/>
                    </a:lnTo>
                    <a:lnTo>
                      <a:pt x="65" y="130"/>
                    </a:lnTo>
                    <a:lnTo>
                      <a:pt x="73" y="103"/>
                    </a:lnTo>
                    <a:lnTo>
                      <a:pt x="43" y="114"/>
                    </a:lnTo>
                    <a:lnTo>
                      <a:pt x="58" y="98"/>
                    </a:lnTo>
                    <a:lnTo>
                      <a:pt x="0" y="76"/>
                    </a:lnTo>
                    <a:lnTo>
                      <a:pt x="210" y="11"/>
                    </a:lnTo>
                    <a:lnTo>
                      <a:pt x="665" y="15"/>
                    </a:lnTo>
                    <a:lnTo>
                      <a:pt x="844" y="0"/>
                    </a:lnTo>
                    <a:lnTo>
                      <a:pt x="882" y="5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73" name="Group 77"/>
              <p:cNvGrpSpPr>
                <a:grpSpLocks/>
              </p:cNvGrpSpPr>
              <p:nvPr/>
            </p:nvGrpSpPr>
            <p:grpSpPr bwMode="auto">
              <a:xfrm>
                <a:off x="212" y="3325"/>
                <a:ext cx="1006" cy="336"/>
                <a:chOff x="212" y="3325"/>
                <a:chExt cx="1006" cy="336"/>
              </a:xfrm>
            </p:grpSpPr>
            <p:sp>
              <p:nvSpPr>
                <p:cNvPr id="17595" name="Freeform 78"/>
                <p:cNvSpPr>
                  <a:spLocks/>
                </p:cNvSpPr>
                <p:nvPr/>
              </p:nvSpPr>
              <p:spPr bwMode="auto">
                <a:xfrm>
                  <a:off x="212" y="3325"/>
                  <a:ext cx="1006" cy="336"/>
                </a:xfrm>
                <a:custGeom>
                  <a:avLst/>
                  <a:gdLst>
                    <a:gd name="T0" fmla="*/ 13 w 1006"/>
                    <a:gd name="T1" fmla="*/ 281 h 336"/>
                    <a:gd name="T2" fmla="*/ 86 w 1006"/>
                    <a:gd name="T3" fmla="*/ 150 h 336"/>
                    <a:gd name="T4" fmla="*/ 114 w 1006"/>
                    <a:gd name="T5" fmla="*/ 86 h 336"/>
                    <a:gd name="T6" fmla="*/ 105 w 1006"/>
                    <a:gd name="T7" fmla="*/ 100 h 336"/>
                    <a:gd name="T8" fmla="*/ 116 w 1006"/>
                    <a:gd name="T9" fmla="*/ 91 h 336"/>
                    <a:gd name="T10" fmla="*/ 112 w 1006"/>
                    <a:gd name="T11" fmla="*/ 106 h 336"/>
                    <a:gd name="T12" fmla="*/ 176 w 1006"/>
                    <a:gd name="T13" fmla="*/ 76 h 336"/>
                    <a:gd name="T14" fmla="*/ 237 w 1006"/>
                    <a:gd name="T15" fmla="*/ 112 h 336"/>
                    <a:gd name="T16" fmla="*/ 389 w 1006"/>
                    <a:gd name="T17" fmla="*/ 40 h 336"/>
                    <a:gd name="T18" fmla="*/ 779 w 1006"/>
                    <a:gd name="T19" fmla="*/ 10 h 336"/>
                    <a:gd name="T20" fmla="*/ 1006 w 1006"/>
                    <a:gd name="T21" fmla="*/ 191 h 336"/>
                    <a:gd name="T22" fmla="*/ 966 w 1006"/>
                    <a:gd name="T23" fmla="*/ 263 h 336"/>
                    <a:gd name="T24" fmla="*/ 936 w 1006"/>
                    <a:gd name="T25" fmla="*/ 262 h 336"/>
                    <a:gd name="T26" fmla="*/ 911 w 1006"/>
                    <a:gd name="T27" fmla="*/ 260 h 336"/>
                    <a:gd name="T28" fmla="*/ 890 w 1006"/>
                    <a:gd name="T29" fmla="*/ 260 h 336"/>
                    <a:gd name="T30" fmla="*/ 868 w 1006"/>
                    <a:gd name="T31" fmla="*/ 263 h 336"/>
                    <a:gd name="T32" fmla="*/ 842 w 1006"/>
                    <a:gd name="T33" fmla="*/ 269 h 336"/>
                    <a:gd name="T34" fmla="*/ 831 w 1006"/>
                    <a:gd name="T35" fmla="*/ 306 h 336"/>
                    <a:gd name="T36" fmla="*/ 794 w 1006"/>
                    <a:gd name="T37" fmla="*/ 330 h 336"/>
                    <a:gd name="T38" fmla="*/ 742 w 1006"/>
                    <a:gd name="T39" fmla="*/ 336 h 336"/>
                    <a:gd name="T40" fmla="*/ 690 w 1006"/>
                    <a:gd name="T41" fmla="*/ 322 h 336"/>
                    <a:gd name="T42" fmla="*/ 653 w 1006"/>
                    <a:gd name="T43" fmla="*/ 286 h 336"/>
                    <a:gd name="T44" fmla="*/ 596 w 1006"/>
                    <a:gd name="T45" fmla="*/ 274 h 336"/>
                    <a:gd name="T46" fmla="*/ 526 w 1006"/>
                    <a:gd name="T47" fmla="*/ 277 h 336"/>
                    <a:gd name="T48" fmla="*/ 456 w 1006"/>
                    <a:gd name="T49" fmla="*/ 279 h 336"/>
                    <a:gd name="T50" fmla="*/ 387 w 1006"/>
                    <a:gd name="T51" fmla="*/ 282 h 336"/>
                    <a:gd name="T52" fmla="*/ 317 w 1006"/>
                    <a:gd name="T53" fmla="*/ 285 h 336"/>
                    <a:gd name="T54" fmla="*/ 249 w 1006"/>
                    <a:gd name="T55" fmla="*/ 336 h 336"/>
                    <a:gd name="T56" fmla="*/ 221 w 1006"/>
                    <a:gd name="T57" fmla="*/ 336 h 336"/>
                    <a:gd name="T58" fmla="*/ 183 w 1006"/>
                    <a:gd name="T59" fmla="*/ 335 h 336"/>
                    <a:gd name="T60" fmla="*/ 146 w 1006"/>
                    <a:gd name="T61" fmla="*/ 331 h 336"/>
                    <a:gd name="T62" fmla="*/ 115 w 1006"/>
                    <a:gd name="T63" fmla="*/ 323 h 336"/>
                    <a:gd name="T64" fmla="*/ 100 w 1006"/>
                    <a:gd name="T65" fmla="*/ 305 h 336"/>
                    <a:gd name="T66" fmla="*/ 47 w 1006"/>
                    <a:gd name="T67" fmla="*/ 284 h 336"/>
                    <a:gd name="T68" fmla="*/ 9 w 1006"/>
                    <a:gd name="T69" fmla="*/ 275 h 336"/>
                    <a:gd name="T70" fmla="*/ 6 w 1006"/>
                    <a:gd name="T71" fmla="*/ 272 h 336"/>
                    <a:gd name="T72" fmla="*/ 51 w 1006"/>
                    <a:gd name="T73" fmla="*/ 287 h 336"/>
                    <a:gd name="T74" fmla="*/ 19 w 1006"/>
                    <a:gd name="T75" fmla="*/ 285 h 336"/>
                    <a:gd name="T76" fmla="*/ 28 w 1006"/>
                    <a:gd name="T77" fmla="*/ 273 h 336"/>
                    <a:gd name="T78" fmla="*/ 12 w 1006"/>
                    <a:gd name="T79" fmla="*/ 273 h 336"/>
                    <a:gd name="T80" fmla="*/ 26 w 1006"/>
                    <a:gd name="T81" fmla="*/ 280 h 336"/>
                    <a:gd name="T82" fmla="*/ 34 w 1006"/>
                    <a:gd name="T83" fmla="*/ 265 h 336"/>
                    <a:gd name="T84" fmla="*/ 60 w 1006"/>
                    <a:gd name="T85" fmla="*/ 273 h 3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06"/>
                    <a:gd name="T130" fmla="*/ 0 h 336"/>
                    <a:gd name="T131" fmla="*/ 1006 w 1006"/>
                    <a:gd name="T132" fmla="*/ 336 h 3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06" h="336">
                      <a:moveTo>
                        <a:pt x="25" y="277"/>
                      </a:moveTo>
                      <a:lnTo>
                        <a:pt x="28" y="281"/>
                      </a:lnTo>
                      <a:lnTo>
                        <a:pt x="13" y="281"/>
                      </a:lnTo>
                      <a:lnTo>
                        <a:pt x="10" y="281"/>
                      </a:lnTo>
                      <a:lnTo>
                        <a:pt x="90" y="158"/>
                      </a:lnTo>
                      <a:lnTo>
                        <a:pt x="86" y="150"/>
                      </a:lnTo>
                      <a:lnTo>
                        <a:pt x="75" y="133"/>
                      </a:lnTo>
                      <a:lnTo>
                        <a:pt x="97" y="125"/>
                      </a:lnTo>
                      <a:lnTo>
                        <a:pt x="114" y="86"/>
                      </a:lnTo>
                      <a:lnTo>
                        <a:pt x="114" y="73"/>
                      </a:lnTo>
                      <a:lnTo>
                        <a:pt x="122" y="102"/>
                      </a:lnTo>
                      <a:lnTo>
                        <a:pt x="105" y="100"/>
                      </a:lnTo>
                      <a:lnTo>
                        <a:pt x="103" y="73"/>
                      </a:lnTo>
                      <a:lnTo>
                        <a:pt x="118" y="100"/>
                      </a:lnTo>
                      <a:lnTo>
                        <a:pt x="116" y="91"/>
                      </a:lnTo>
                      <a:lnTo>
                        <a:pt x="110" y="84"/>
                      </a:lnTo>
                      <a:lnTo>
                        <a:pt x="109" y="84"/>
                      </a:lnTo>
                      <a:lnTo>
                        <a:pt x="112" y="106"/>
                      </a:lnTo>
                      <a:lnTo>
                        <a:pt x="132" y="84"/>
                      </a:lnTo>
                      <a:lnTo>
                        <a:pt x="161" y="114"/>
                      </a:lnTo>
                      <a:lnTo>
                        <a:pt x="176" y="76"/>
                      </a:lnTo>
                      <a:lnTo>
                        <a:pt x="192" y="89"/>
                      </a:lnTo>
                      <a:lnTo>
                        <a:pt x="207" y="76"/>
                      </a:lnTo>
                      <a:lnTo>
                        <a:pt x="237" y="112"/>
                      </a:lnTo>
                      <a:lnTo>
                        <a:pt x="255" y="91"/>
                      </a:lnTo>
                      <a:lnTo>
                        <a:pt x="294" y="101"/>
                      </a:lnTo>
                      <a:lnTo>
                        <a:pt x="389" y="40"/>
                      </a:lnTo>
                      <a:lnTo>
                        <a:pt x="400" y="23"/>
                      </a:lnTo>
                      <a:lnTo>
                        <a:pt x="703" y="0"/>
                      </a:lnTo>
                      <a:lnTo>
                        <a:pt x="779" y="10"/>
                      </a:lnTo>
                      <a:lnTo>
                        <a:pt x="830" y="84"/>
                      </a:lnTo>
                      <a:lnTo>
                        <a:pt x="949" y="76"/>
                      </a:lnTo>
                      <a:lnTo>
                        <a:pt x="1006" y="191"/>
                      </a:lnTo>
                      <a:lnTo>
                        <a:pt x="990" y="218"/>
                      </a:lnTo>
                      <a:lnTo>
                        <a:pt x="979" y="263"/>
                      </a:lnTo>
                      <a:lnTo>
                        <a:pt x="966" y="263"/>
                      </a:lnTo>
                      <a:lnTo>
                        <a:pt x="955" y="263"/>
                      </a:lnTo>
                      <a:lnTo>
                        <a:pt x="945" y="262"/>
                      </a:lnTo>
                      <a:lnTo>
                        <a:pt x="936" y="262"/>
                      </a:lnTo>
                      <a:lnTo>
                        <a:pt x="926" y="261"/>
                      </a:lnTo>
                      <a:lnTo>
                        <a:pt x="919" y="261"/>
                      </a:lnTo>
                      <a:lnTo>
                        <a:pt x="911" y="260"/>
                      </a:lnTo>
                      <a:lnTo>
                        <a:pt x="904" y="260"/>
                      </a:lnTo>
                      <a:lnTo>
                        <a:pt x="896" y="260"/>
                      </a:lnTo>
                      <a:lnTo>
                        <a:pt x="890" y="260"/>
                      </a:lnTo>
                      <a:lnTo>
                        <a:pt x="883" y="261"/>
                      </a:lnTo>
                      <a:lnTo>
                        <a:pt x="876" y="262"/>
                      </a:lnTo>
                      <a:lnTo>
                        <a:pt x="868" y="263"/>
                      </a:lnTo>
                      <a:lnTo>
                        <a:pt x="860" y="265"/>
                      </a:lnTo>
                      <a:lnTo>
                        <a:pt x="852" y="267"/>
                      </a:lnTo>
                      <a:lnTo>
                        <a:pt x="842" y="269"/>
                      </a:lnTo>
                      <a:lnTo>
                        <a:pt x="842" y="283"/>
                      </a:lnTo>
                      <a:lnTo>
                        <a:pt x="838" y="295"/>
                      </a:lnTo>
                      <a:lnTo>
                        <a:pt x="831" y="306"/>
                      </a:lnTo>
                      <a:lnTo>
                        <a:pt x="821" y="316"/>
                      </a:lnTo>
                      <a:lnTo>
                        <a:pt x="808" y="324"/>
                      </a:lnTo>
                      <a:lnTo>
                        <a:pt x="794" y="330"/>
                      </a:lnTo>
                      <a:lnTo>
                        <a:pt x="778" y="334"/>
                      </a:lnTo>
                      <a:lnTo>
                        <a:pt x="760" y="336"/>
                      </a:lnTo>
                      <a:lnTo>
                        <a:pt x="742" y="336"/>
                      </a:lnTo>
                      <a:lnTo>
                        <a:pt x="725" y="334"/>
                      </a:lnTo>
                      <a:lnTo>
                        <a:pt x="707" y="329"/>
                      </a:lnTo>
                      <a:lnTo>
                        <a:pt x="690" y="322"/>
                      </a:lnTo>
                      <a:lnTo>
                        <a:pt x="676" y="313"/>
                      </a:lnTo>
                      <a:lnTo>
                        <a:pt x="663" y="301"/>
                      </a:lnTo>
                      <a:lnTo>
                        <a:pt x="653" y="286"/>
                      </a:lnTo>
                      <a:lnTo>
                        <a:pt x="644" y="268"/>
                      </a:lnTo>
                      <a:lnTo>
                        <a:pt x="620" y="271"/>
                      </a:lnTo>
                      <a:lnTo>
                        <a:pt x="596" y="274"/>
                      </a:lnTo>
                      <a:lnTo>
                        <a:pt x="572" y="275"/>
                      </a:lnTo>
                      <a:lnTo>
                        <a:pt x="548" y="276"/>
                      </a:lnTo>
                      <a:lnTo>
                        <a:pt x="526" y="277"/>
                      </a:lnTo>
                      <a:lnTo>
                        <a:pt x="502" y="278"/>
                      </a:lnTo>
                      <a:lnTo>
                        <a:pt x="479" y="279"/>
                      </a:lnTo>
                      <a:lnTo>
                        <a:pt x="456" y="279"/>
                      </a:lnTo>
                      <a:lnTo>
                        <a:pt x="433" y="280"/>
                      </a:lnTo>
                      <a:lnTo>
                        <a:pt x="410" y="281"/>
                      </a:lnTo>
                      <a:lnTo>
                        <a:pt x="387" y="282"/>
                      </a:lnTo>
                      <a:lnTo>
                        <a:pt x="364" y="282"/>
                      </a:lnTo>
                      <a:lnTo>
                        <a:pt x="340" y="284"/>
                      </a:lnTo>
                      <a:lnTo>
                        <a:pt x="317" y="285"/>
                      </a:lnTo>
                      <a:lnTo>
                        <a:pt x="292" y="287"/>
                      </a:lnTo>
                      <a:lnTo>
                        <a:pt x="268" y="290"/>
                      </a:lnTo>
                      <a:lnTo>
                        <a:pt x="249" y="336"/>
                      </a:lnTo>
                      <a:lnTo>
                        <a:pt x="241" y="336"/>
                      </a:lnTo>
                      <a:lnTo>
                        <a:pt x="232" y="336"/>
                      </a:lnTo>
                      <a:lnTo>
                        <a:pt x="221" y="336"/>
                      </a:lnTo>
                      <a:lnTo>
                        <a:pt x="209" y="336"/>
                      </a:lnTo>
                      <a:lnTo>
                        <a:pt x="196" y="336"/>
                      </a:lnTo>
                      <a:lnTo>
                        <a:pt x="183" y="335"/>
                      </a:lnTo>
                      <a:lnTo>
                        <a:pt x="170" y="334"/>
                      </a:lnTo>
                      <a:lnTo>
                        <a:pt x="158" y="333"/>
                      </a:lnTo>
                      <a:lnTo>
                        <a:pt x="146" y="331"/>
                      </a:lnTo>
                      <a:lnTo>
                        <a:pt x="135" y="329"/>
                      </a:lnTo>
                      <a:lnTo>
                        <a:pt x="124" y="326"/>
                      </a:lnTo>
                      <a:lnTo>
                        <a:pt x="115" y="323"/>
                      </a:lnTo>
                      <a:lnTo>
                        <a:pt x="108" y="318"/>
                      </a:lnTo>
                      <a:lnTo>
                        <a:pt x="103" y="312"/>
                      </a:lnTo>
                      <a:lnTo>
                        <a:pt x="100" y="305"/>
                      </a:lnTo>
                      <a:lnTo>
                        <a:pt x="100" y="297"/>
                      </a:lnTo>
                      <a:lnTo>
                        <a:pt x="62" y="297"/>
                      </a:lnTo>
                      <a:lnTo>
                        <a:pt x="47" y="284"/>
                      </a:lnTo>
                      <a:lnTo>
                        <a:pt x="13" y="277"/>
                      </a:lnTo>
                      <a:lnTo>
                        <a:pt x="44" y="284"/>
                      </a:lnTo>
                      <a:lnTo>
                        <a:pt x="9" y="275"/>
                      </a:lnTo>
                      <a:lnTo>
                        <a:pt x="13" y="281"/>
                      </a:lnTo>
                      <a:lnTo>
                        <a:pt x="23" y="267"/>
                      </a:lnTo>
                      <a:lnTo>
                        <a:pt x="6" y="272"/>
                      </a:lnTo>
                      <a:lnTo>
                        <a:pt x="17" y="277"/>
                      </a:lnTo>
                      <a:lnTo>
                        <a:pt x="45" y="269"/>
                      </a:lnTo>
                      <a:lnTo>
                        <a:pt x="51" y="287"/>
                      </a:lnTo>
                      <a:lnTo>
                        <a:pt x="45" y="280"/>
                      </a:lnTo>
                      <a:lnTo>
                        <a:pt x="49" y="265"/>
                      </a:lnTo>
                      <a:lnTo>
                        <a:pt x="19" y="285"/>
                      </a:lnTo>
                      <a:lnTo>
                        <a:pt x="32" y="275"/>
                      </a:lnTo>
                      <a:lnTo>
                        <a:pt x="45" y="271"/>
                      </a:lnTo>
                      <a:lnTo>
                        <a:pt x="28" y="273"/>
                      </a:lnTo>
                      <a:lnTo>
                        <a:pt x="49" y="280"/>
                      </a:lnTo>
                      <a:lnTo>
                        <a:pt x="12" y="276"/>
                      </a:lnTo>
                      <a:lnTo>
                        <a:pt x="12" y="273"/>
                      </a:lnTo>
                      <a:lnTo>
                        <a:pt x="45" y="282"/>
                      </a:lnTo>
                      <a:lnTo>
                        <a:pt x="0" y="277"/>
                      </a:lnTo>
                      <a:lnTo>
                        <a:pt x="26" y="280"/>
                      </a:lnTo>
                      <a:lnTo>
                        <a:pt x="15" y="280"/>
                      </a:lnTo>
                      <a:lnTo>
                        <a:pt x="19" y="280"/>
                      </a:lnTo>
                      <a:lnTo>
                        <a:pt x="34" y="265"/>
                      </a:lnTo>
                      <a:lnTo>
                        <a:pt x="41" y="284"/>
                      </a:lnTo>
                      <a:lnTo>
                        <a:pt x="68" y="273"/>
                      </a:lnTo>
                      <a:lnTo>
                        <a:pt x="60" y="273"/>
                      </a:lnTo>
                      <a:lnTo>
                        <a:pt x="64" y="276"/>
                      </a:lnTo>
                      <a:lnTo>
                        <a:pt x="25" y="2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596" name="Group 79"/>
                <p:cNvGrpSpPr>
                  <a:grpSpLocks/>
                </p:cNvGrpSpPr>
                <p:nvPr/>
              </p:nvGrpSpPr>
              <p:grpSpPr bwMode="auto">
                <a:xfrm>
                  <a:off x="216" y="3560"/>
                  <a:ext cx="134" cy="43"/>
                  <a:chOff x="216" y="3560"/>
                  <a:chExt cx="134" cy="43"/>
                </a:xfrm>
              </p:grpSpPr>
              <p:sp>
                <p:nvSpPr>
                  <p:cNvPr id="17597" name="Freeform 80"/>
                  <p:cNvSpPr>
                    <a:spLocks/>
                  </p:cNvSpPr>
                  <p:nvPr/>
                </p:nvSpPr>
                <p:spPr bwMode="auto">
                  <a:xfrm>
                    <a:off x="216" y="3560"/>
                    <a:ext cx="134" cy="43"/>
                  </a:xfrm>
                  <a:custGeom>
                    <a:avLst/>
                    <a:gdLst>
                      <a:gd name="T0" fmla="*/ 67 w 134"/>
                      <a:gd name="T1" fmla="*/ 0 h 43"/>
                      <a:gd name="T2" fmla="*/ 0 w 134"/>
                      <a:gd name="T3" fmla="*/ 43 h 43"/>
                      <a:gd name="T4" fmla="*/ 134 w 134"/>
                      <a:gd name="T5" fmla="*/ 43 h 43"/>
                      <a:gd name="T6" fmla="*/ 67 w 134"/>
                      <a:gd name="T7" fmla="*/ 0 h 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4"/>
                      <a:gd name="T13" fmla="*/ 0 h 43"/>
                      <a:gd name="T14" fmla="*/ 134 w 134"/>
                      <a:gd name="T15" fmla="*/ 43 h 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4" h="43">
                        <a:moveTo>
                          <a:pt x="67" y="0"/>
                        </a:moveTo>
                        <a:lnTo>
                          <a:pt x="0" y="43"/>
                        </a:lnTo>
                        <a:lnTo>
                          <a:pt x="134" y="43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8" name="Freeform 81"/>
                  <p:cNvSpPr>
                    <a:spLocks/>
                  </p:cNvSpPr>
                  <p:nvPr/>
                </p:nvSpPr>
                <p:spPr bwMode="auto">
                  <a:xfrm>
                    <a:off x="216" y="3560"/>
                    <a:ext cx="134" cy="43"/>
                  </a:xfrm>
                  <a:custGeom>
                    <a:avLst/>
                    <a:gdLst>
                      <a:gd name="T0" fmla="*/ 67 w 134"/>
                      <a:gd name="T1" fmla="*/ 0 h 43"/>
                      <a:gd name="T2" fmla="*/ 0 w 134"/>
                      <a:gd name="T3" fmla="*/ 43 h 43"/>
                      <a:gd name="T4" fmla="*/ 134 w 134"/>
                      <a:gd name="T5" fmla="*/ 43 h 43"/>
                      <a:gd name="T6" fmla="*/ 67 w 134"/>
                      <a:gd name="T7" fmla="*/ 0 h 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4"/>
                      <a:gd name="T13" fmla="*/ 0 h 43"/>
                      <a:gd name="T14" fmla="*/ 134 w 134"/>
                      <a:gd name="T15" fmla="*/ 43 h 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4" h="43">
                        <a:moveTo>
                          <a:pt x="67" y="0"/>
                        </a:moveTo>
                        <a:lnTo>
                          <a:pt x="0" y="43"/>
                        </a:lnTo>
                        <a:lnTo>
                          <a:pt x="134" y="43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574" name="Group 82"/>
              <p:cNvGrpSpPr>
                <a:grpSpLocks/>
              </p:cNvGrpSpPr>
              <p:nvPr/>
            </p:nvGrpSpPr>
            <p:grpSpPr bwMode="auto">
              <a:xfrm>
                <a:off x="263" y="3291"/>
                <a:ext cx="942" cy="337"/>
                <a:chOff x="263" y="3291"/>
                <a:chExt cx="942" cy="337"/>
              </a:xfrm>
            </p:grpSpPr>
            <p:sp>
              <p:nvSpPr>
                <p:cNvPr id="17575" name="Freeform 83"/>
                <p:cNvSpPr>
                  <a:spLocks/>
                </p:cNvSpPr>
                <p:nvPr/>
              </p:nvSpPr>
              <p:spPr bwMode="auto">
                <a:xfrm>
                  <a:off x="263" y="3340"/>
                  <a:ext cx="942" cy="268"/>
                </a:xfrm>
                <a:custGeom>
                  <a:avLst/>
                  <a:gdLst>
                    <a:gd name="T0" fmla="*/ 942 w 942"/>
                    <a:gd name="T1" fmla="*/ 187 h 268"/>
                    <a:gd name="T2" fmla="*/ 917 w 942"/>
                    <a:gd name="T3" fmla="*/ 232 h 268"/>
                    <a:gd name="T4" fmla="*/ 791 w 942"/>
                    <a:gd name="T5" fmla="*/ 233 h 268"/>
                    <a:gd name="T6" fmla="*/ 779 w 942"/>
                    <a:gd name="T7" fmla="*/ 216 h 268"/>
                    <a:gd name="T8" fmla="*/ 755 w 942"/>
                    <a:gd name="T9" fmla="*/ 192 h 268"/>
                    <a:gd name="T10" fmla="*/ 718 w 942"/>
                    <a:gd name="T11" fmla="*/ 173 h 268"/>
                    <a:gd name="T12" fmla="*/ 672 w 942"/>
                    <a:gd name="T13" fmla="*/ 170 h 268"/>
                    <a:gd name="T14" fmla="*/ 639 w 942"/>
                    <a:gd name="T15" fmla="*/ 184 h 268"/>
                    <a:gd name="T16" fmla="*/ 620 w 942"/>
                    <a:gd name="T17" fmla="*/ 205 h 268"/>
                    <a:gd name="T18" fmla="*/ 612 w 942"/>
                    <a:gd name="T19" fmla="*/ 222 h 268"/>
                    <a:gd name="T20" fmla="*/ 587 w 942"/>
                    <a:gd name="T21" fmla="*/ 226 h 268"/>
                    <a:gd name="T22" fmla="*/ 198 w 942"/>
                    <a:gd name="T23" fmla="*/ 261 h 268"/>
                    <a:gd name="T24" fmla="*/ 198 w 942"/>
                    <a:gd name="T25" fmla="*/ 249 h 268"/>
                    <a:gd name="T26" fmla="*/ 198 w 942"/>
                    <a:gd name="T27" fmla="*/ 221 h 268"/>
                    <a:gd name="T28" fmla="*/ 191 w 942"/>
                    <a:gd name="T29" fmla="*/ 192 h 268"/>
                    <a:gd name="T30" fmla="*/ 178 w 942"/>
                    <a:gd name="T31" fmla="*/ 175 h 268"/>
                    <a:gd name="T32" fmla="*/ 158 w 942"/>
                    <a:gd name="T33" fmla="*/ 174 h 268"/>
                    <a:gd name="T34" fmla="*/ 136 w 942"/>
                    <a:gd name="T35" fmla="*/ 178 h 268"/>
                    <a:gd name="T36" fmla="*/ 115 w 942"/>
                    <a:gd name="T37" fmla="*/ 188 h 268"/>
                    <a:gd name="T38" fmla="*/ 99 w 942"/>
                    <a:gd name="T39" fmla="*/ 202 h 268"/>
                    <a:gd name="T40" fmla="*/ 85 w 942"/>
                    <a:gd name="T41" fmla="*/ 222 h 268"/>
                    <a:gd name="T42" fmla="*/ 72 w 942"/>
                    <a:gd name="T43" fmla="*/ 241 h 268"/>
                    <a:gd name="T44" fmla="*/ 61 w 942"/>
                    <a:gd name="T45" fmla="*/ 258 h 268"/>
                    <a:gd name="T46" fmla="*/ 57 w 942"/>
                    <a:gd name="T47" fmla="*/ 265 h 268"/>
                    <a:gd name="T48" fmla="*/ 0 w 942"/>
                    <a:gd name="T49" fmla="*/ 226 h 268"/>
                    <a:gd name="T50" fmla="*/ 61 w 942"/>
                    <a:gd name="T51" fmla="*/ 118 h 268"/>
                    <a:gd name="T52" fmla="*/ 104 w 942"/>
                    <a:gd name="T53" fmla="*/ 121 h 268"/>
                    <a:gd name="T54" fmla="*/ 134 w 942"/>
                    <a:gd name="T55" fmla="*/ 97 h 268"/>
                    <a:gd name="T56" fmla="*/ 180 w 942"/>
                    <a:gd name="T57" fmla="*/ 113 h 268"/>
                    <a:gd name="T58" fmla="*/ 244 w 942"/>
                    <a:gd name="T59" fmla="*/ 105 h 268"/>
                    <a:gd name="T60" fmla="*/ 348 w 942"/>
                    <a:gd name="T61" fmla="*/ 25 h 268"/>
                    <a:gd name="T62" fmla="*/ 717 w 942"/>
                    <a:gd name="T63" fmla="*/ 13 h 268"/>
                    <a:gd name="T64" fmla="*/ 889 w 942"/>
                    <a:gd name="T65" fmla="*/ 82 h 2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42"/>
                    <a:gd name="T100" fmla="*/ 0 h 268"/>
                    <a:gd name="T101" fmla="*/ 942 w 942"/>
                    <a:gd name="T102" fmla="*/ 268 h 26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42" h="268">
                      <a:moveTo>
                        <a:pt x="889" y="82"/>
                      </a:moveTo>
                      <a:lnTo>
                        <a:pt x="942" y="187"/>
                      </a:lnTo>
                      <a:lnTo>
                        <a:pt x="914" y="194"/>
                      </a:lnTo>
                      <a:lnTo>
                        <a:pt x="917" y="232"/>
                      </a:lnTo>
                      <a:lnTo>
                        <a:pt x="792" y="236"/>
                      </a:lnTo>
                      <a:lnTo>
                        <a:pt x="791" y="233"/>
                      </a:lnTo>
                      <a:lnTo>
                        <a:pt x="787" y="226"/>
                      </a:lnTo>
                      <a:lnTo>
                        <a:pt x="779" y="216"/>
                      </a:lnTo>
                      <a:lnTo>
                        <a:pt x="768" y="204"/>
                      </a:lnTo>
                      <a:lnTo>
                        <a:pt x="755" y="192"/>
                      </a:lnTo>
                      <a:lnTo>
                        <a:pt x="737" y="181"/>
                      </a:lnTo>
                      <a:lnTo>
                        <a:pt x="718" y="173"/>
                      </a:lnTo>
                      <a:lnTo>
                        <a:pt x="695" y="169"/>
                      </a:lnTo>
                      <a:lnTo>
                        <a:pt x="672" y="170"/>
                      </a:lnTo>
                      <a:lnTo>
                        <a:pt x="654" y="176"/>
                      </a:lnTo>
                      <a:lnTo>
                        <a:pt x="639" y="184"/>
                      </a:lnTo>
                      <a:lnTo>
                        <a:pt x="628" y="195"/>
                      </a:lnTo>
                      <a:lnTo>
                        <a:pt x="620" y="205"/>
                      </a:lnTo>
                      <a:lnTo>
                        <a:pt x="615" y="214"/>
                      </a:lnTo>
                      <a:lnTo>
                        <a:pt x="612" y="222"/>
                      </a:lnTo>
                      <a:lnTo>
                        <a:pt x="611" y="224"/>
                      </a:lnTo>
                      <a:lnTo>
                        <a:pt x="587" y="226"/>
                      </a:lnTo>
                      <a:lnTo>
                        <a:pt x="572" y="251"/>
                      </a:lnTo>
                      <a:lnTo>
                        <a:pt x="198" y="261"/>
                      </a:lnTo>
                      <a:lnTo>
                        <a:pt x="198" y="258"/>
                      </a:lnTo>
                      <a:lnTo>
                        <a:pt x="198" y="249"/>
                      </a:lnTo>
                      <a:lnTo>
                        <a:pt x="198" y="236"/>
                      </a:lnTo>
                      <a:lnTo>
                        <a:pt x="198" y="221"/>
                      </a:lnTo>
                      <a:lnTo>
                        <a:pt x="195" y="205"/>
                      </a:lnTo>
                      <a:lnTo>
                        <a:pt x="191" y="192"/>
                      </a:lnTo>
                      <a:lnTo>
                        <a:pt x="186" y="181"/>
                      </a:lnTo>
                      <a:lnTo>
                        <a:pt x="178" y="175"/>
                      </a:lnTo>
                      <a:lnTo>
                        <a:pt x="168" y="174"/>
                      </a:lnTo>
                      <a:lnTo>
                        <a:pt x="158" y="174"/>
                      </a:lnTo>
                      <a:lnTo>
                        <a:pt x="147" y="175"/>
                      </a:lnTo>
                      <a:lnTo>
                        <a:pt x="136" y="178"/>
                      </a:lnTo>
                      <a:lnTo>
                        <a:pt x="126" y="183"/>
                      </a:lnTo>
                      <a:lnTo>
                        <a:pt x="115" y="188"/>
                      </a:lnTo>
                      <a:lnTo>
                        <a:pt x="106" y="195"/>
                      </a:lnTo>
                      <a:lnTo>
                        <a:pt x="99" y="202"/>
                      </a:lnTo>
                      <a:lnTo>
                        <a:pt x="92" y="211"/>
                      </a:lnTo>
                      <a:lnTo>
                        <a:pt x="85" y="222"/>
                      </a:lnTo>
                      <a:lnTo>
                        <a:pt x="78" y="231"/>
                      </a:lnTo>
                      <a:lnTo>
                        <a:pt x="72" y="241"/>
                      </a:lnTo>
                      <a:lnTo>
                        <a:pt x="66" y="251"/>
                      </a:lnTo>
                      <a:lnTo>
                        <a:pt x="61" y="258"/>
                      </a:lnTo>
                      <a:lnTo>
                        <a:pt x="58" y="264"/>
                      </a:lnTo>
                      <a:lnTo>
                        <a:pt x="57" y="265"/>
                      </a:lnTo>
                      <a:lnTo>
                        <a:pt x="44" y="268"/>
                      </a:lnTo>
                      <a:lnTo>
                        <a:pt x="0" y="226"/>
                      </a:lnTo>
                      <a:lnTo>
                        <a:pt x="46" y="122"/>
                      </a:lnTo>
                      <a:lnTo>
                        <a:pt x="61" y="118"/>
                      </a:lnTo>
                      <a:lnTo>
                        <a:pt x="73" y="94"/>
                      </a:lnTo>
                      <a:lnTo>
                        <a:pt x="104" y="121"/>
                      </a:lnTo>
                      <a:lnTo>
                        <a:pt x="125" y="87"/>
                      </a:lnTo>
                      <a:lnTo>
                        <a:pt x="134" y="97"/>
                      </a:lnTo>
                      <a:lnTo>
                        <a:pt x="149" y="82"/>
                      </a:lnTo>
                      <a:lnTo>
                        <a:pt x="180" y="113"/>
                      </a:lnTo>
                      <a:lnTo>
                        <a:pt x="204" y="99"/>
                      </a:lnTo>
                      <a:lnTo>
                        <a:pt x="244" y="105"/>
                      </a:lnTo>
                      <a:lnTo>
                        <a:pt x="344" y="36"/>
                      </a:lnTo>
                      <a:lnTo>
                        <a:pt x="348" y="25"/>
                      </a:lnTo>
                      <a:lnTo>
                        <a:pt x="640" y="0"/>
                      </a:lnTo>
                      <a:lnTo>
                        <a:pt x="717" y="13"/>
                      </a:lnTo>
                      <a:lnTo>
                        <a:pt x="768" y="84"/>
                      </a:lnTo>
                      <a:lnTo>
                        <a:pt x="889" y="82"/>
                      </a:lnTo>
                      <a:close/>
                    </a:path>
                  </a:pathLst>
                </a:custGeom>
                <a:solidFill>
                  <a:srgbClr val="6B00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6" name="Freeform 84"/>
                <p:cNvSpPr>
                  <a:spLocks/>
                </p:cNvSpPr>
                <p:nvPr/>
              </p:nvSpPr>
              <p:spPr bwMode="auto">
                <a:xfrm>
                  <a:off x="737" y="3349"/>
                  <a:ext cx="161" cy="86"/>
                </a:xfrm>
                <a:custGeom>
                  <a:avLst/>
                  <a:gdLst>
                    <a:gd name="T0" fmla="*/ 161 w 161"/>
                    <a:gd name="T1" fmla="*/ 0 h 86"/>
                    <a:gd name="T2" fmla="*/ 139 w 161"/>
                    <a:gd name="T3" fmla="*/ 80 h 86"/>
                    <a:gd name="T4" fmla="*/ 0 w 161"/>
                    <a:gd name="T5" fmla="*/ 86 h 86"/>
                    <a:gd name="T6" fmla="*/ 10 w 161"/>
                    <a:gd name="T7" fmla="*/ 14 h 86"/>
                    <a:gd name="T8" fmla="*/ 161 w 161"/>
                    <a:gd name="T9" fmla="*/ 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86"/>
                    <a:gd name="T17" fmla="*/ 161 w 161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86">
                      <a:moveTo>
                        <a:pt x="161" y="0"/>
                      </a:moveTo>
                      <a:lnTo>
                        <a:pt x="139" y="80"/>
                      </a:lnTo>
                      <a:lnTo>
                        <a:pt x="0" y="86"/>
                      </a:lnTo>
                      <a:lnTo>
                        <a:pt x="10" y="14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7" name="Freeform 85"/>
                <p:cNvSpPr>
                  <a:spLocks/>
                </p:cNvSpPr>
                <p:nvPr/>
              </p:nvSpPr>
              <p:spPr bwMode="auto">
                <a:xfrm>
                  <a:off x="591" y="3363"/>
                  <a:ext cx="141" cy="72"/>
                </a:xfrm>
                <a:custGeom>
                  <a:avLst/>
                  <a:gdLst>
                    <a:gd name="T0" fmla="*/ 141 w 141"/>
                    <a:gd name="T1" fmla="*/ 0 h 72"/>
                    <a:gd name="T2" fmla="*/ 126 w 141"/>
                    <a:gd name="T3" fmla="*/ 66 h 72"/>
                    <a:gd name="T4" fmla="*/ 0 w 141"/>
                    <a:gd name="T5" fmla="*/ 72 h 72"/>
                    <a:gd name="T6" fmla="*/ 32 w 141"/>
                    <a:gd name="T7" fmla="*/ 7 h 72"/>
                    <a:gd name="T8" fmla="*/ 141 w 141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1"/>
                    <a:gd name="T16" fmla="*/ 0 h 72"/>
                    <a:gd name="T17" fmla="*/ 141 w 141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1" h="72">
                      <a:moveTo>
                        <a:pt x="141" y="0"/>
                      </a:moveTo>
                      <a:lnTo>
                        <a:pt x="126" y="66"/>
                      </a:lnTo>
                      <a:lnTo>
                        <a:pt x="0" y="72"/>
                      </a:lnTo>
                      <a:lnTo>
                        <a:pt x="32" y="7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8" name="Freeform 86"/>
                <p:cNvSpPr>
                  <a:spLocks/>
                </p:cNvSpPr>
                <p:nvPr/>
              </p:nvSpPr>
              <p:spPr bwMode="auto">
                <a:xfrm>
                  <a:off x="907" y="3349"/>
                  <a:ext cx="106" cy="72"/>
                </a:xfrm>
                <a:custGeom>
                  <a:avLst/>
                  <a:gdLst>
                    <a:gd name="T0" fmla="*/ 13 w 106"/>
                    <a:gd name="T1" fmla="*/ 0 h 72"/>
                    <a:gd name="T2" fmla="*/ 0 w 106"/>
                    <a:gd name="T3" fmla="*/ 72 h 72"/>
                    <a:gd name="T4" fmla="*/ 106 w 106"/>
                    <a:gd name="T5" fmla="*/ 72 h 72"/>
                    <a:gd name="T6" fmla="*/ 68 w 106"/>
                    <a:gd name="T7" fmla="*/ 0 h 72"/>
                    <a:gd name="T8" fmla="*/ 13 w 106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72"/>
                    <a:gd name="T17" fmla="*/ 106 w 106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72">
                      <a:moveTo>
                        <a:pt x="13" y="0"/>
                      </a:moveTo>
                      <a:lnTo>
                        <a:pt x="0" y="72"/>
                      </a:lnTo>
                      <a:lnTo>
                        <a:pt x="106" y="72"/>
                      </a:lnTo>
                      <a:lnTo>
                        <a:pt x="6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9" name="Freeform 87"/>
                <p:cNvSpPr>
                  <a:spLocks/>
                </p:cNvSpPr>
                <p:nvPr/>
              </p:nvSpPr>
              <p:spPr bwMode="auto">
                <a:xfrm>
                  <a:off x="916" y="3357"/>
                  <a:ext cx="86" cy="57"/>
                </a:xfrm>
                <a:custGeom>
                  <a:avLst/>
                  <a:gdLst>
                    <a:gd name="T0" fmla="*/ 11 w 86"/>
                    <a:gd name="T1" fmla="*/ 2 h 57"/>
                    <a:gd name="T2" fmla="*/ 58 w 86"/>
                    <a:gd name="T3" fmla="*/ 0 h 57"/>
                    <a:gd name="T4" fmla="*/ 86 w 86"/>
                    <a:gd name="T5" fmla="*/ 57 h 57"/>
                    <a:gd name="T6" fmla="*/ 0 w 86"/>
                    <a:gd name="T7" fmla="*/ 57 h 57"/>
                    <a:gd name="T8" fmla="*/ 11 w 86"/>
                    <a:gd name="T9" fmla="*/ 2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57"/>
                    <a:gd name="T17" fmla="*/ 86 w 86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57">
                      <a:moveTo>
                        <a:pt x="11" y="2"/>
                      </a:moveTo>
                      <a:lnTo>
                        <a:pt x="58" y="0"/>
                      </a:lnTo>
                      <a:lnTo>
                        <a:pt x="86" y="57"/>
                      </a:lnTo>
                      <a:lnTo>
                        <a:pt x="0" y="57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91BC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0" name="Freeform 88"/>
                <p:cNvSpPr>
                  <a:spLocks/>
                </p:cNvSpPr>
                <p:nvPr/>
              </p:nvSpPr>
              <p:spPr bwMode="auto">
                <a:xfrm>
                  <a:off x="269" y="3291"/>
                  <a:ext cx="320" cy="144"/>
                </a:xfrm>
                <a:custGeom>
                  <a:avLst/>
                  <a:gdLst>
                    <a:gd name="T0" fmla="*/ 170 w 320"/>
                    <a:gd name="T1" fmla="*/ 138 h 144"/>
                    <a:gd name="T2" fmla="*/ 143 w 320"/>
                    <a:gd name="T3" fmla="*/ 125 h 144"/>
                    <a:gd name="T4" fmla="*/ 132 w 320"/>
                    <a:gd name="T5" fmla="*/ 135 h 144"/>
                    <a:gd name="T6" fmla="*/ 111 w 320"/>
                    <a:gd name="T7" fmla="*/ 121 h 144"/>
                    <a:gd name="T8" fmla="*/ 95 w 320"/>
                    <a:gd name="T9" fmla="*/ 144 h 144"/>
                    <a:gd name="T10" fmla="*/ 73 w 320"/>
                    <a:gd name="T11" fmla="*/ 130 h 144"/>
                    <a:gd name="T12" fmla="*/ 60 w 320"/>
                    <a:gd name="T13" fmla="*/ 144 h 144"/>
                    <a:gd name="T14" fmla="*/ 42 w 320"/>
                    <a:gd name="T15" fmla="*/ 131 h 144"/>
                    <a:gd name="T16" fmla="*/ 20 w 320"/>
                    <a:gd name="T17" fmla="*/ 108 h 144"/>
                    <a:gd name="T18" fmla="*/ 0 w 320"/>
                    <a:gd name="T19" fmla="*/ 28 h 144"/>
                    <a:gd name="T20" fmla="*/ 47 w 320"/>
                    <a:gd name="T21" fmla="*/ 74 h 144"/>
                    <a:gd name="T22" fmla="*/ 106 w 320"/>
                    <a:gd name="T23" fmla="*/ 0 h 144"/>
                    <a:gd name="T24" fmla="*/ 114 w 320"/>
                    <a:gd name="T25" fmla="*/ 66 h 144"/>
                    <a:gd name="T26" fmla="*/ 170 w 320"/>
                    <a:gd name="T27" fmla="*/ 9 h 144"/>
                    <a:gd name="T28" fmla="*/ 170 w 320"/>
                    <a:gd name="T29" fmla="*/ 63 h 144"/>
                    <a:gd name="T30" fmla="*/ 247 w 320"/>
                    <a:gd name="T31" fmla="*/ 32 h 144"/>
                    <a:gd name="T32" fmla="*/ 214 w 320"/>
                    <a:gd name="T33" fmla="*/ 80 h 144"/>
                    <a:gd name="T34" fmla="*/ 320 w 320"/>
                    <a:gd name="T35" fmla="*/ 66 h 144"/>
                    <a:gd name="T36" fmla="*/ 170 w 320"/>
                    <a:gd name="T37" fmla="*/ 138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0"/>
                    <a:gd name="T58" fmla="*/ 0 h 144"/>
                    <a:gd name="T59" fmla="*/ 320 w 320"/>
                    <a:gd name="T60" fmla="*/ 144 h 14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0" h="144">
                      <a:moveTo>
                        <a:pt x="170" y="138"/>
                      </a:moveTo>
                      <a:lnTo>
                        <a:pt x="143" y="125"/>
                      </a:lnTo>
                      <a:lnTo>
                        <a:pt x="132" y="135"/>
                      </a:lnTo>
                      <a:lnTo>
                        <a:pt x="111" y="121"/>
                      </a:lnTo>
                      <a:lnTo>
                        <a:pt x="95" y="144"/>
                      </a:lnTo>
                      <a:lnTo>
                        <a:pt x="73" y="130"/>
                      </a:lnTo>
                      <a:lnTo>
                        <a:pt x="60" y="144"/>
                      </a:lnTo>
                      <a:lnTo>
                        <a:pt x="42" y="131"/>
                      </a:lnTo>
                      <a:lnTo>
                        <a:pt x="20" y="108"/>
                      </a:lnTo>
                      <a:lnTo>
                        <a:pt x="0" y="28"/>
                      </a:lnTo>
                      <a:lnTo>
                        <a:pt x="47" y="74"/>
                      </a:lnTo>
                      <a:lnTo>
                        <a:pt x="106" y="0"/>
                      </a:lnTo>
                      <a:lnTo>
                        <a:pt x="114" y="66"/>
                      </a:lnTo>
                      <a:lnTo>
                        <a:pt x="170" y="9"/>
                      </a:lnTo>
                      <a:lnTo>
                        <a:pt x="170" y="63"/>
                      </a:lnTo>
                      <a:lnTo>
                        <a:pt x="247" y="32"/>
                      </a:lnTo>
                      <a:lnTo>
                        <a:pt x="214" y="80"/>
                      </a:lnTo>
                      <a:lnTo>
                        <a:pt x="320" y="66"/>
                      </a:lnTo>
                      <a:lnTo>
                        <a:pt x="170" y="13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1" name="Freeform 89"/>
                <p:cNvSpPr>
                  <a:spLocks/>
                </p:cNvSpPr>
                <p:nvPr/>
              </p:nvSpPr>
              <p:spPr bwMode="auto">
                <a:xfrm>
                  <a:off x="333" y="3538"/>
                  <a:ext cx="111" cy="90"/>
                </a:xfrm>
                <a:custGeom>
                  <a:avLst/>
                  <a:gdLst>
                    <a:gd name="T0" fmla="*/ 75 w 111"/>
                    <a:gd name="T1" fmla="*/ 0 h 90"/>
                    <a:gd name="T2" fmla="*/ 65 w 111"/>
                    <a:gd name="T3" fmla="*/ 0 h 90"/>
                    <a:gd name="T4" fmla="*/ 56 w 111"/>
                    <a:gd name="T5" fmla="*/ 4 h 90"/>
                    <a:gd name="T6" fmla="*/ 45 w 111"/>
                    <a:gd name="T7" fmla="*/ 10 h 90"/>
                    <a:gd name="T8" fmla="*/ 35 w 111"/>
                    <a:gd name="T9" fmla="*/ 19 h 90"/>
                    <a:gd name="T10" fmla="*/ 27 w 111"/>
                    <a:gd name="T11" fmla="*/ 28 h 90"/>
                    <a:gd name="T12" fmla="*/ 18 w 111"/>
                    <a:gd name="T13" fmla="*/ 38 h 90"/>
                    <a:gd name="T14" fmla="*/ 12 w 111"/>
                    <a:gd name="T15" fmla="*/ 48 h 90"/>
                    <a:gd name="T16" fmla="*/ 9 w 111"/>
                    <a:gd name="T17" fmla="*/ 57 h 90"/>
                    <a:gd name="T18" fmla="*/ 5 w 111"/>
                    <a:gd name="T19" fmla="*/ 65 h 90"/>
                    <a:gd name="T20" fmla="*/ 3 w 111"/>
                    <a:gd name="T21" fmla="*/ 71 h 90"/>
                    <a:gd name="T22" fmla="*/ 0 w 111"/>
                    <a:gd name="T23" fmla="*/ 75 h 90"/>
                    <a:gd name="T24" fmla="*/ 0 w 111"/>
                    <a:gd name="T25" fmla="*/ 79 h 90"/>
                    <a:gd name="T26" fmla="*/ 1 w 111"/>
                    <a:gd name="T27" fmla="*/ 83 h 90"/>
                    <a:gd name="T28" fmla="*/ 7 w 111"/>
                    <a:gd name="T29" fmla="*/ 85 h 90"/>
                    <a:gd name="T30" fmla="*/ 18 w 111"/>
                    <a:gd name="T31" fmla="*/ 86 h 90"/>
                    <a:gd name="T32" fmla="*/ 34 w 111"/>
                    <a:gd name="T33" fmla="*/ 86 h 90"/>
                    <a:gd name="T34" fmla="*/ 50 w 111"/>
                    <a:gd name="T35" fmla="*/ 86 h 90"/>
                    <a:gd name="T36" fmla="*/ 65 w 111"/>
                    <a:gd name="T37" fmla="*/ 88 h 90"/>
                    <a:gd name="T38" fmla="*/ 77 w 111"/>
                    <a:gd name="T39" fmla="*/ 89 h 90"/>
                    <a:gd name="T40" fmla="*/ 86 w 111"/>
                    <a:gd name="T41" fmla="*/ 89 h 90"/>
                    <a:gd name="T42" fmla="*/ 94 w 111"/>
                    <a:gd name="T43" fmla="*/ 90 h 90"/>
                    <a:gd name="T44" fmla="*/ 100 w 111"/>
                    <a:gd name="T45" fmla="*/ 90 h 90"/>
                    <a:gd name="T46" fmla="*/ 104 w 111"/>
                    <a:gd name="T47" fmla="*/ 89 h 90"/>
                    <a:gd name="T48" fmla="*/ 108 w 111"/>
                    <a:gd name="T49" fmla="*/ 86 h 90"/>
                    <a:gd name="T50" fmla="*/ 111 w 111"/>
                    <a:gd name="T51" fmla="*/ 78 h 90"/>
                    <a:gd name="T52" fmla="*/ 108 w 111"/>
                    <a:gd name="T53" fmla="*/ 65 h 90"/>
                    <a:gd name="T54" fmla="*/ 104 w 111"/>
                    <a:gd name="T55" fmla="*/ 50 h 90"/>
                    <a:gd name="T56" fmla="*/ 104 w 111"/>
                    <a:gd name="T57" fmla="*/ 38 h 90"/>
                    <a:gd name="T58" fmla="*/ 104 w 111"/>
                    <a:gd name="T59" fmla="*/ 32 h 90"/>
                    <a:gd name="T60" fmla="*/ 103 w 111"/>
                    <a:gd name="T61" fmla="*/ 26 h 90"/>
                    <a:gd name="T62" fmla="*/ 100 w 111"/>
                    <a:gd name="T63" fmla="*/ 20 h 90"/>
                    <a:gd name="T64" fmla="*/ 97 w 111"/>
                    <a:gd name="T65" fmla="*/ 14 h 90"/>
                    <a:gd name="T66" fmla="*/ 93 w 111"/>
                    <a:gd name="T67" fmla="*/ 9 h 90"/>
                    <a:gd name="T68" fmla="*/ 87 w 111"/>
                    <a:gd name="T69" fmla="*/ 4 h 90"/>
                    <a:gd name="T70" fmla="*/ 82 w 111"/>
                    <a:gd name="T71" fmla="*/ 1 h 90"/>
                    <a:gd name="T72" fmla="*/ 75 w 111"/>
                    <a:gd name="T73" fmla="*/ 0 h 9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1"/>
                    <a:gd name="T112" fmla="*/ 0 h 90"/>
                    <a:gd name="T113" fmla="*/ 111 w 111"/>
                    <a:gd name="T114" fmla="*/ 90 h 9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1" h="90">
                      <a:moveTo>
                        <a:pt x="75" y="0"/>
                      </a:moveTo>
                      <a:lnTo>
                        <a:pt x="65" y="0"/>
                      </a:lnTo>
                      <a:lnTo>
                        <a:pt x="56" y="4"/>
                      </a:lnTo>
                      <a:lnTo>
                        <a:pt x="45" y="10"/>
                      </a:lnTo>
                      <a:lnTo>
                        <a:pt x="35" y="19"/>
                      </a:lnTo>
                      <a:lnTo>
                        <a:pt x="27" y="28"/>
                      </a:lnTo>
                      <a:lnTo>
                        <a:pt x="18" y="38"/>
                      </a:lnTo>
                      <a:lnTo>
                        <a:pt x="12" y="48"/>
                      </a:lnTo>
                      <a:lnTo>
                        <a:pt x="9" y="57"/>
                      </a:lnTo>
                      <a:lnTo>
                        <a:pt x="5" y="65"/>
                      </a:lnTo>
                      <a:lnTo>
                        <a:pt x="3" y="71"/>
                      </a:lnTo>
                      <a:lnTo>
                        <a:pt x="0" y="75"/>
                      </a:lnTo>
                      <a:lnTo>
                        <a:pt x="0" y="79"/>
                      </a:lnTo>
                      <a:lnTo>
                        <a:pt x="1" y="83"/>
                      </a:lnTo>
                      <a:lnTo>
                        <a:pt x="7" y="85"/>
                      </a:lnTo>
                      <a:lnTo>
                        <a:pt x="18" y="86"/>
                      </a:lnTo>
                      <a:lnTo>
                        <a:pt x="34" y="86"/>
                      </a:lnTo>
                      <a:lnTo>
                        <a:pt x="50" y="86"/>
                      </a:lnTo>
                      <a:lnTo>
                        <a:pt x="65" y="88"/>
                      </a:lnTo>
                      <a:lnTo>
                        <a:pt x="77" y="89"/>
                      </a:lnTo>
                      <a:lnTo>
                        <a:pt x="86" y="89"/>
                      </a:lnTo>
                      <a:lnTo>
                        <a:pt x="94" y="90"/>
                      </a:lnTo>
                      <a:lnTo>
                        <a:pt x="100" y="90"/>
                      </a:lnTo>
                      <a:lnTo>
                        <a:pt x="104" y="89"/>
                      </a:lnTo>
                      <a:lnTo>
                        <a:pt x="108" y="86"/>
                      </a:lnTo>
                      <a:lnTo>
                        <a:pt x="111" y="78"/>
                      </a:lnTo>
                      <a:lnTo>
                        <a:pt x="108" y="65"/>
                      </a:lnTo>
                      <a:lnTo>
                        <a:pt x="104" y="50"/>
                      </a:lnTo>
                      <a:lnTo>
                        <a:pt x="104" y="38"/>
                      </a:lnTo>
                      <a:lnTo>
                        <a:pt x="104" y="32"/>
                      </a:lnTo>
                      <a:lnTo>
                        <a:pt x="103" y="26"/>
                      </a:lnTo>
                      <a:lnTo>
                        <a:pt x="100" y="20"/>
                      </a:lnTo>
                      <a:lnTo>
                        <a:pt x="97" y="14"/>
                      </a:lnTo>
                      <a:lnTo>
                        <a:pt x="93" y="9"/>
                      </a:lnTo>
                      <a:lnTo>
                        <a:pt x="87" y="4"/>
                      </a:lnTo>
                      <a:lnTo>
                        <a:pt x="82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2" name="Freeform 90"/>
                <p:cNvSpPr>
                  <a:spLocks/>
                </p:cNvSpPr>
                <p:nvPr/>
              </p:nvSpPr>
              <p:spPr bwMode="auto">
                <a:xfrm>
                  <a:off x="904" y="3521"/>
                  <a:ext cx="112" cy="96"/>
                </a:xfrm>
                <a:custGeom>
                  <a:avLst/>
                  <a:gdLst>
                    <a:gd name="T0" fmla="*/ 56 w 112"/>
                    <a:gd name="T1" fmla="*/ 0 h 96"/>
                    <a:gd name="T2" fmla="*/ 67 w 112"/>
                    <a:gd name="T3" fmla="*/ 1 h 96"/>
                    <a:gd name="T4" fmla="*/ 78 w 112"/>
                    <a:gd name="T5" fmla="*/ 4 h 96"/>
                    <a:gd name="T6" fmla="*/ 87 w 112"/>
                    <a:gd name="T7" fmla="*/ 9 h 96"/>
                    <a:gd name="T8" fmla="*/ 95 w 112"/>
                    <a:gd name="T9" fmla="*/ 14 h 96"/>
                    <a:gd name="T10" fmla="*/ 102 w 112"/>
                    <a:gd name="T11" fmla="*/ 21 h 96"/>
                    <a:gd name="T12" fmla="*/ 107 w 112"/>
                    <a:gd name="T13" fmla="*/ 30 h 96"/>
                    <a:gd name="T14" fmla="*/ 111 w 112"/>
                    <a:gd name="T15" fmla="*/ 39 h 96"/>
                    <a:gd name="T16" fmla="*/ 112 w 112"/>
                    <a:gd name="T17" fmla="*/ 48 h 96"/>
                    <a:gd name="T18" fmla="*/ 111 w 112"/>
                    <a:gd name="T19" fmla="*/ 59 h 96"/>
                    <a:gd name="T20" fmla="*/ 107 w 112"/>
                    <a:gd name="T21" fmla="*/ 67 h 96"/>
                    <a:gd name="T22" fmla="*/ 102 w 112"/>
                    <a:gd name="T23" fmla="*/ 75 h 96"/>
                    <a:gd name="T24" fmla="*/ 95 w 112"/>
                    <a:gd name="T25" fmla="*/ 83 h 96"/>
                    <a:gd name="T26" fmla="*/ 87 w 112"/>
                    <a:gd name="T27" fmla="*/ 89 h 96"/>
                    <a:gd name="T28" fmla="*/ 78 w 112"/>
                    <a:gd name="T29" fmla="*/ 93 h 96"/>
                    <a:gd name="T30" fmla="*/ 67 w 112"/>
                    <a:gd name="T31" fmla="*/ 96 h 96"/>
                    <a:gd name="T32" fmla="*/ 56 w 112"/>
                    <a:gd name="T33" fmla="*/ 96 h 96"/>
                    <a:gd name="T34" fmla="*/ 45 w 112"/>
                    <a:gd name="T35" fmla="*/ 96 h 96"/>
                    <a:gd name="T36" fmla="*/ 34 w 112"/>
                    <a:gd name="T37" fmla="*/ 93 h 96"/>
                    <a:gd name="T38" fmla="*/ 25 w 112"/>
                    <a:gd name="T39" fmla="*/ 89 h 96"/>
                    <a:gd name="T40" fmla="*/ 16 w 112"/>
                    <a:gd name="T41" fmla="*/ 83 h 96"/>
                    <a:gd name="T42" fmla="*/ 10 w 112"/>
                    <a:gd name="T43" fmla="*/ 75 h 96"/>
                    <a:gd name="T44" fmla="*/ 4 w 112"/>
                    <a:gd name="T45" fmla="*/ 67 h 96"/>
                    <a:gd name="T46" fmla="*/ 1 w 112"/>
                    <a:gd name="T47" fmla="*/ 59 h 96"/>
                    <a:gd name="T48" fmla="*/ 0 w 112"/>
                    <a:gd name="T49" fmla="*/ 48 h 96"/>
                    <a:gd name="T50" fmla="*/ 1 w 112"/>
                    <a:gd name="T51" fmla="*/ 39 h 96"/>
                    <a:gd name="T52" fmla="*/ 4 w 112"/>
                    <a:gd name="T53" fmla="*/ 30 h 96"/>
                    <a:gd name="T54" fmla="*/ 10 w 112"/>
                    <a:gd name="T55" fmla="*/ 21 h 96"/>
                    <a:gd name="T56" fmla="*/ 16 w 112"/>
                    <a:gd name="T57" fmla="*/ 14 h 96"/>
                    <a:gd name="T58" fmla="*/ 25 w 112"/>
                    <a:gd name="T59" fmla="*/ 9 h 96"/>
                    <a:gd name="T60" fmla="*/ 34 w 112"/>
                    <a:gd name="T61" fmla="*/ 4 h 96"/>
                    <a:gd name="T62" fmla="*/ 45 w 112"/>
                    <a:gd name="T63" fmla="*/ 1 h 96"/>
                    <a:gd name="T64" fmla="*/ 56 w 112"/>
                    <a:gd name="T65" fmla="*/ 0 h 9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2"/>
                    <a:gd name="T100" fmla="*/ 0 h 96"/>
                    <a:gd name="T101" fmla="*/ 112 w 112"/>
                    <a:gd name="T102" fmla="*/ 96 h 9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2" h="96">
                      <a:moveTo>
                        <a:pt x="56" y="0"/>
                      </a:moveTo>
                      <a:lnTo>
                        <a:pt x="67" y="1"/>
                      </a:lnTo>
                      <a:lnTo>
                        <a:pt x="78" y="4"/>
                      </a:lnTo>
                      <a:lnTo>
                        <a:pt x="87" y="9"/>
                      </a:lnTo>
                      <a:lnTo>
                        <a:pt x="95" y="14"/>
                      </a:lnTo>
                      <a:lnTo>
                        <a:pt x="102" y="21"/>
                      </a:lnTo>
                      <a:lnTo>
                        <a:pt x="107" y="30"/>
                      </a:lnTo>
                      <a:lnTo>
                        <a:pt x="111" y="39"/>
                      </a:lnTo>
                      <a:lnTo>
                        <a:pt x="112" y="48"/>
                      </a:lnTo>
                      <a:lnTo>
                        <a:pt x="111" y="59"/>
                      </a:lnTo>
                      <a:lnTo>
                        <a:pt x="107" y="67"/>
                      </a:lnTo>
                      <a:lnTo>
                        <a:pt x="102" y="75"/>
                      </a:lnTo>
                      <a:lnTo>
                        <a:pt x="95" y="83"/>
                      </a:lnTo>
                      <a:lnTo>
                        <a:pt x="87" y="89"/>
                      </a:lnTo>
                      <a:lnTo>
                        <a:pt x="78" y="93"/>
                      </a:lnTo>
                      <a:lnTo>
                        <a:pt x="67" y="96"/>
                      </a:lnTo>
                      <a:lnTo>
                        <a:pt x="56" y="96"/>
                      </a:lnTo>
                      <a:lnTo>
                        <a:pt x="45" y="96"/>
                      </a:lnTo>
                      <a:lnTo>
                        <a:pt x="34" y="93"/>
                      </a:lnTo>
                      <a:lnTo>
                        <a:pt x="25" y="89"/>
                      </a:lnTo>
                      <a:lnTo>
                        <a:pt x="16" y="83"/>
                      </a:lnTo>
                      <a:lnTo>
                        <a:pt x="10" y="75"/>
                      </a:lnTo>
                      <a:lnTo>
                        <a:pt x="4" y="67"/>
                      </a:lnTo>
                      <a:lnTo>
                        <a:pt x="1" y="59"/>
                      </a:lnTo>
                      <a:lnTo>
                        <a:pt x="0" y="48"/>
                      </a:lnTo>
                      <a:lnTo>
                        <a:pt x="1" y="39"/>
                      </a:lnTo>
                      <a:lnTo>
                        <a:pt x="4" y="30"/>
                      </a:lnTo>
                      <a:lnTo>
                        <a:pt x="10" y="21"/>
                      </a:lnTo>
                      <a:lnTo>
                        <a:pt x="16" y="14"/>
                      </a:lnTo>
                      <a:lnTo>
                        <a:pt x="25" y="9"/>
                      </a:lnTo>
                      <a:lnTo>
                        <a:pt x="34" y="4"/>
                      </a:lnTo>
                      <a:lnTo>
                        <a:pt x="45" y="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3" name="Freeform 91"/>
                <p:cNvSpPr>
                  <a:spLocks/>
                </p:cNvSpPr>
                <p:nvPr/>
              </p:nvSpPr>
              <p:spPr bwMode="auto">
                <a:xfrm>
                  <a:off x="356" y="3452"/>
                  <a:ext cx="15" cy="45"/>
                </a:xfrm>
                <a:custGeom>
                  <a:avLst/>
                  <a:gdLst>
                    <a:gd name="T0" fmla="*/ 15 w 15"/>
                    <a:gd name="T1" fmla="*/ 6 h 45"/>
                    <a:gd name="T2" fmla="*/ 15 w 15"/>
                    <a:gd name="T3" fmla="*/ 45 h 45"/>
                    <a:gd name="T4" fmla="*/ 0 w 15"/>
                    <a:gd name="T5" fmla="*/ 0 h 45"/>
                    <a:gd name="T6" fmla="*/ 15 w 15"/>
                    <a:gd name="T7" fmla="*/ 6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45"/>
                    <a:gd name="T14" fmla="*/ 15 w 15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45">
                      <a:moveTo>
                        <a:pt x="15" y="6"/>
                      </a:move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4" name="Freeform 92"/>
                <p:cNvSpPr>
                  <a:spLocks/>
                </p:cNvSpPr>
                <p:nvPr/>
              </p:nvSpPr>
              <p:spPr bwMode="auto">
                <a:xfrm>
                  <a:off x="392" y="3415"/>
                  <a:ext cx="11" cy="51"/>
                </a:xfrm>
                <a:custGeom>
                  <a:avLst/>
                  <a:gdLst>
                    <a:gd name="T0" fmla="*/ 8 w 11"/>
                    <a:gd name="T1" fmla="*/ 0 h 51"/>
                    <a:gd name="T2" fmla="*/ 0 w 11"/>
                    <a:gd name="T3" fmla="*/ 2 h 51"/>
                    <a:gd name="T4" fmla="*/ 11 w 11"/>
                    <a:gd name="T5" fmla="*/ 51 h 51"/>
                    <a:gd name="T6" fmla="*/ 8 w 1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51"/>
                    <a:gd name="T14" fmla="*/ 11 w 1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51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11" y="5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5" name="Freeform 93"/>
                <p:cNvSpPr>
                  <a:spLocks/>
                </p:cNvSpPr>
                <p:nvPr/>
              </p:nvSpPr>
              <p:spPr bwMode="auto">
                <a:xfrm>
                  <a:off x="438" y="3435"/>
                  <a:ext cx="27" cy="49"/>
                </a:xfrm>
                <a:custGeom>
                  <a:avLst/>
                  <a:gdLst>
                    <a:gd name="T0" fmla="*/ 0 w 27"/>
                    <a:gd name="T1" fmla="*/ 0 h 49"/>
                    <a:gd name="T2" fmla="*/ 27 w 27"/>
                    <a:gd name="T3" fmla="*/ 49 h 49"/>
                    <a:gd name="T4" fmla="*/ 21 w 27"/>
                    <a:gd name="T5" fmla="*/ 4 h 49"/>
                    <a:gd name="T6" fmla="*/ 0 w 27"/>
                    <a:gd name="T7" fmla="*/ 0 h 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49"/>
                    <a:gd name="T14" fmla="*/ 27 w 27"/>
                    <a:gd name="T15" fmla="*/ 49 h 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49">
                      <a:moveTo>
                        <a:pt x="0" y="0"/>
                      </a:moveTo>
                      <a:lnTo>
                        <a:pt x="27" y="49"/>
                      </a:lnTo>
                      <a:lnTo>
                        <a:pt x="2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6" name="Freeform 94"/>
                <p:cNvSpPr>
                  <a:spLocks/>
                </p:cNvSpPr>
                <p:nvPr/>
              </p:nvSpPr>
              <p:spPr bwMode="auto">
                <a:xfrm>
                  <a:off x="520" y="3392"/>
                  <a:ext cx="84" cy="55"/>
                </a:xfrm>
                <a:custGeom>
                  <a:avLst/>
                  <a:gdLst>
                    <a:gd name="T0" fmla="*/ 84 w 84"/>
                    <a:gd name="T1" fmla="*/ 0 h 55"/>
                    <a:gd name="T2" fmla="*/ 42 w 84"/>
                    <a:gd name="T3" fmla="*/ 50 h 55"/>
                    <a:gd name="T4" fmla="*/ 0 w 84"/>
                    <a:gd name="T5" fmla="*/ 55 h 55"/>
                    <a:gd name="T6" fmla="*/ 55 w 84"/>
                    <a:gd name="T7" fmla="*/ 18 h 55"/>
                    <a:gd name="T8" fmla="*/ 84 w 84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55"/>
                    <a:gd name="T17" fmla="*/ 84 w 84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55">
                      <a:moveTo>
                        <a:pt x="84" y="0"/>
                      </a:moveTo>
                      <a:lnTo>
                        <a:pt x="42" y="50"/>
                      </a:lnTo>
                      <a:lnTo>
                        <a:pt x="0" y="55"/>
                      </a:lnTo>
                      <a:lnTo>
                        <a:pt x="55" y="18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7" name="Freeform 95"/>
                <p:cNvSpPr>
                  <a:spLocks/>
                </p:cNvSpPr>
                <p:nvPr/>
              </p:nvSpPr>
              <p:spPr bwMode="auto">
                <a:xfrm>
                  <a:off x="282" y="3494"/>
                  <a:ext cx="29" cy="27"/>
                </a:xfrm>
                <a:custGeom>
                  <a:avLst/>
                  <a:gdLst>
                    <a:gd name="T0" fmla="*/ 7 w 29"/>
                    <a:gd name="T1" fmla="*/ 0 h 27"/>
                    <a:gd name="T2" fmla="*/ 29 w 29"/>
                    <a:gd name="T3" fmla="*/ 27 h 27"/>
                    <a:gd name="T4" fmla="*/ 0 w 29"/>
                    <a:gd name="T5" fmla="*/ 15 h 27"/>
                    <a:gd name="T6" fmla="*/ 7 w 29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"/>
                    <a:gd name="T13" fmla="*/ 0 h 27"/>
                    <a:gd name="T14" fmla="*/ 29 w 29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" h="27">
                      <a:moveTo>
                        <a:pt x="7" y="0"/>
                      </a:moveTo>
                      <a:lnTo>
                        <a:pt x="29" y="27"/>
                      </a:lnTo>
                      <a:lnTo>
                        <a:pt x="0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8" name="Freeform 96"/>
                <p:cNvSpPr>
                  <a:spLocks/>
                </p:cNvSpPr>
                <p:nvPr/>
              </p:nvSpPr>
              <p:spPr bwMode="auto">
                <a:xfrm>
                  <a:off x="308" y="3449"/>
                  <a:ext cx="36" cy="64"/>
                </a:xfrm>
                <a:custGeom>
                  <a:avLst/>
                  <a:gdLst>
                    <a:gd name="T0" fmla="*/ 12 w 36"/>
                    <a:gd name="T1" fmla="*/ 0 h 64"/>
                    <a:gd name="T2" fmla="*/ 36 w 36"/>
                    <a:gd name="T3" fmla="*/ 64 h 64"/>
                    <a:gd name="T4" fmla="*/ 0 w 36"/>
                    <a:gd name="T5" fmla="*/ 16 h 64"/>
                    <a:gd name="T6" fmla="*/ 12 w 36"/>
                    <a:gd name="T7" fmla="*/ 0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64"/>
                    <a:gd name="T14" fmla="*/ 36 w 36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64">
                      <a:moveTo>
                        <a:pt x="12" y="0"/>
                      </a:moveTo>
                      <a:lnTo>
                        <a:pt x="36" y="64"/>
                      </a:lnTo>
                      <a:lnTo>
                        <a:pt x="0" y="1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9" name="Freeform 97"/>
                <p:cNvSpPr>
                  <a:spLocks/>
                </p:cNvSpPr>
                <p:nvPr/>
              </p:nvSpPr>
              <p:spPr bwMode="auto">
                <a:xfrm>
                  <a:off x="916" y="3534"/>
                  <a:ext cx="71" cy="64"/>
                </a:xfrm>
                <a:custGeom>
                  <a:avLst/>
                  <a:gdLst>
                    <a:gd name="T0" fmla="*/ 71 w 71"/>
                    <a:gd name="T1" fmla="*/ 8 h 64"/>
                    <a:gd name="T2" fmla="*/ 70 w 71"/>
                    <a:gd name="T3" fmla="*/ 7 h 64"/>
                    <a:gd name="T4" fmla="*/ 67 w 71"/>
                    <a:gd name="T5" fmla="*/ 6 h 64"/>
                    <a:gd name="T6" fmla="*/ 63 w 71"/>
                    <a:gd name="T7" fmla="*/ 4 h 64"/>
                    <a:gd name="T8" fmla="*/ 57 w 71"/>
                    <a:gd name="T9" fmla="*/ 2 h 64"/>
                    <a:gd name="T10" fmla="*/ 51 w 71"/>
                    <a:gd name="T11" fmla="*/ 1 h 64"/>
                    <a:gd name="T12" fmla="*/ 43 w 71"/>
                    <a:gd name="T13" fmla="*/ 0 h 64"/>
                    <a:gd name="T14" fmla="*/ 36 w 71"/>
                    <a:gd name="T15" fmla="*/ 1 h 64"/>
                    <a:gd name="T16" fmla="*/ 28 w 71"/>
                    <a:gd name="T17" fmla="*/ 3 h 64"/>
                    <a:gd name="T18" fmla="*/ 19 w 71"/>
                    <a:gd name="T19" fmla="*/ 6 h 64"/>
                    <a:gd name="T20" fmla="*/ 14 w 71"/>
                    <a:gd name="T21" fmla="*/ 9 h 64"/>
                    <a:gd name="T22" fmla="*/ 8 w 71"/>
                    <a:gd name="T23" fmla="*/ 13 h 64"/>
                    <a:gd name="T24" fmla="*/ 5 w 71"/>
                    <a:gd name="T25" fmla="*/ 17 h 64"/>
                    <a:gd name="T26" fmla="*/ 1 w 71"/>
                    <a:gd name="T27" fmla="*/ 22 h 64"/>
                    <a:gd name="T28" fmla="*/ 1 w 71"/>
                    <a:gd name="T29" fmla="*/ 27 h 64"/>
                    <a:gd name="T30" fmla="*/ 0 w 71"/>
                    <a:gd name="T31" fmla="*/ 32 h 64"/>
                    <a:gd name="T32" fmla="*/ 0 w 71"/>
                    <a:gd name="T33" fmla="*/ 38 h 64"/>
                    <a:gd name="T34" fmla="*/ 3 w 71"/>
                    <a:gd name="T35" fmla="*/ 49 h 64"/>
                    <a:gd name="T36" fmla="*/ 8 w 71"/>
                    <a:gd name="T37" fmla="*/ 57 h 64"/>
                    <a:gd name="T38" fmla="*/ 12 w 71"/>
                    <a:gd name="T39" fmla="*/ 63 h 64"/>
                    <a:gd name="T40" fmla="*/ 14 w 71"/>
                    <a:gd name="T41" fmla="*/ 64 h 64"/>
                    <a:gd name="T42" fmla="*/ 14 w 71"/>
                    <a:gd name="T43" fmla="*/ 63 h 64"/>
                    <a:gd name="T44" fmla="*/ 12 w 71"/>
                    <a:gd name="T45" fmla="*/ 59 h 64"/>
                    <a:gd name="T46" fmla="*/ 12 w 71"/>
                    <a:gd name="T47" fmla="*/ 54 h 64"/>
                    <a:gd name="T48" fmla="*/ 12 w 71"/>
                    <a:gd name="T49" fmla="*/ 47 h 64"/>
                    <a:gd name="T50" fmla="*/ 13 w 71"/>
                    <a:gd name="T51" fmla="*/ 40 h 64"/>
                    <a:gd name="T52" fmla="*/ 16 w 71"/>
                    <a:gd name="T53" fmla="*/ 33 h 64"/>
                    <a:gd name="T54" fmla="*/ 22 w 71"/>
                    <a:gd name="T55" fmla="*/ 26 h 64"/>
                    <a:gd name="T56" fmla="*/ 30 w 71"/>
                    <a:gd name="T57" fmla="*/ 20 h 64"/>
                    <a:gd name="T58" fmla="*/ 40 w 71"/>
                    <a:gd name="T59" fmla="*/ 16 h 64"/>
                    <a:gd name="T60" fmla="*/ 48 w 71"/>
                    <a:gd name="T61" fmla="*/ 13 h 64"/>
                    <a:gd name="T62" fmla="*/ 55 w 71"/>
                    <a:gd name="T63" fmla="*/ 11 h 64"/>
                    <a:gd name="T64" fmla="*/ 61 w 71"/>
                    <a:gd name="T65" fmla="*/ 9 h 64"/>
                    <a:gd name="T66" fmla="*/ 65 w 71"/>
                    <a:gd name="T67" fmla="*/ 9 h 64"/>
                    <a:gd name="T68" fmla="*/ 69 w 71"/>
                    <a:gd name="T69" fmla="*/ 8 h 64"/>
                    <a:gd name="T70" fmla="*/ 70 w 71"/>
                    <a:gd name="T71" fmla="*/ 8 h 64"/>
                    <a:gd name="T72" fmla="*/ 71 w 71"/>
                    <a:gd name="T73" fmla="*/ 8 h 6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"/>
                    <a:gd name="T112" fmla="*/ 0 h 64"/>
                    <a:gd name="T113" fmla="*/ 71 w 71"/>
                    <a:gd name="T114" fmla="*/ 64 h 6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" h="64">
                      <a:moveTo>
                        <a:pt x="71" y="8"/>
                      </a:moveTo>
                      <a:lnTo>
                        <a:pt x="70" y="7"/>
                      </a:lnTo>
                      <a:lnTo>
                        <a:pt x="67" y="6"/>
                      </a:lnTo>
                      <a:lnTo>
                        <a:pt x="63" y="4"/>
                      </a:lnTo>
                      <a:lnTo>
                        <a:pt x="57" y="2"/>
                      </a:lnTo>
                      <a:lnTo>
                        <a:pt x="51" y="1"/>
                      </a:lnTo>
                      <a:lnTo>
                        <a:pt x="43" y="0"/>
                      </a:lnTo>
                      <a:lnTo>
                        <a:pt x="36" y="1"/>
                      </a:lnTo>
                      <a:lnTo>
                        <a:pt x="28" y="3"/>
                      </a:lnTo>
                      <a:lnTo>
                        <a:pt x="19" y="6"/>
                      </a:lnTo>
                      <a:lnTo>
                        <a:pt x="14" y="9"/>
                      </a:lnTo>
                      <a:lnTo>
                        <a:pt x="8" y="13"/>
                      </a:lnTo>
                      <a:lnTo>
                        <a:pt x="5" y="17"/>
                      </a:lnTo>
                      <a:lnTo>
                        <a:pt x="1" y="22"/>
                      </a:lnTo>
                      <a:lnTo>
                        <a:pt x="1" y="27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8" y="57"/>
                      </a:lnTo>
                      <a:lnTo>
                        <a:pt x="12" y="63"/>
                      </a:lnTo>
                      <a:lnTo>
                        <a:pt x="14" y="64"/>
                      </a:lnTo>
                      <a:lnTo>
                        <a:pt x="14" y="63"/>
                      </a:lnTo>
                      <a:lnTo>
                        <a:pt x="12" y="59"/>
                      </a:lnTo>
                      <a:lnTo>
                        <a:pt x="12" y="54"/>
                      </a:lnTo>
                      <a:lnTo>
                        <a:pt x="12" y="47"/>
                      </a:lnTo>
                      <a:lnTo>
                        <a:pt x="13" y="40"/>
                      </a:lnTo>
                      <a:lnTo>
                        <a:pt x="16" y="33"/>
                      </a:lnTo>
                      <a:lnTo>
                        <a:pt x="22" y="26"/>
                      </a:lnTo>
                      <a:lnTo>
                        <a:pt x="30" y="20"/>
                      </a:lnTo>
                      <a:lnTo>
                        <a:pt x="40" y="16"/>
                      </a:lnTo>
                      <a:lnTo>
                        <a:pt x="48" y="13"/>
                      </a:lnTo>
                      <a:lnTo>
                        <a:pt x="55" y="11"/>
                      </a:lnTo>
                      <a:lnTo>
                        <a:pt x="61" y="9"/>
                      </a:lnTo>
                      <a:lnTo>
                        <a:pt x="65" y="9"/>
                      </a:lnTo>
                      <a:lnTo>
                        <a:pt x="69" y="8"/>
                      </a:lnTo>
                      <a:lnTo>
                        <a:pt x="70" y="8"/>
                      </a:lnTo>
                      <a:lnTo>
                        <a:pt x="71" y="8"/>
                      </a:lnTo>
                      <a:close/>
                    </a:path>
                  </a:pathLst>
                </a:custGeom>
                <a:solidFill>
                  <a:srgbClr val="66F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0" name="Freeform 98"/>
                <p:cNvSpPr>
                  <a:spLocks/>
                </p:cNvSpPr>
                <p:nvPr/>
              </p:nvSpPr>
              <p:spPr bwMode="auto">
                <a:xfrm>
                  <a:off x="335" y="3549"/>
                  <a:ext cx="74" cy="72"/>
                </a:xfrm>
                <a:custGeom>
                  <a:avLst/>
                  <a:gdLst>
                    <a:gd name="T0" fmla="*/ 69 w 74"/>
                    <a:gd name="T1" fmla="*/ 2 h 72"/>
                    <a:gd name="T2" fmla="*/ 69 w 74"/>
                    <a:gd name="T3" fmla="*/ 2 h 72"/>
                    <a:gd name="T4" fmla="*/ 67 w 74"/>
                    <a:gd name="T5" fmla="*/ 1 h 72"/>
                    <a:gd name="T6" fmla="*/ 64 w 74"/>
                    <a:gd name="T7" fmla="*/ 0 h 72"/>
                    <a:gd name="T8" fmla="*/ 61 w 74"/>
                    <a:gd name="T9" fmla="*/ 0 h 72"/>
                    <a:gd name="T10" fmla="*/ 57 w 74"/>
                    <a:gd name="T11" fmla="*/ 1 h 72"/>
                    <a:gd name="T12" fmla="*/ 53 w 74"/>
                    <a:gd name="T13" fmla="*/ 2 h 72"/>
                    <a:gd name="T14" fmla="*/ 48 w 74"/>
                    <a:gd name="T15" fmla="*/ 5 h 72"/>
                    <a:gd name="T16" fmla="*/ 44 w 74"/>
                    <a:gd name="T17" fmla="*/ 9 h 72"/>
                    <a:gd name="T18" fmla="*/ 40 w 74"/>
                    <a:gd name="T19" fmla="*/ 15 h 72"/>
                    <a:gd name="T20" fmla="*/ 36 w 74"/>
                    <a:gd name="T21" fmla="*/ 19 h 72"/>
                    <a:gd name="T22" fmla="*/ 33 w 74"/>
                    <a:gd name="T23" fmla="*/ 22 h 72"/>
                    <a:gd name="T24" fmla="*/ 30 w 74"/>
                    <a:gd name="T25" fmla="*/ 26 h 72"/>
                    <a:gd name="T26" fmla="*/ 28 w 74"/>
                    <a:gd name="T27" fmla="*/ 30 h 72"/>
                    <a:gd name="T28" fmla="*/ 25 w 74"/>
                    <a:gd name="T29" fmla="*/ 35 h 72"/>
                    <a:gd name="T30" fmla="*/ 21 w 74"/>
                    <a:gd name="T31" fmla="*/ 40 h 72"/>
                    <a:gd name="T32" fmla="*/ 17 w 74"/>
                    <a:gd name="T33" fmla="*/ 45 h 72"/>
                    <a:gd name="T34" fmla="*/ 13 w 74"/>
                    <a:gd name="T35" fmla="*/ 51 h 72"/>
                    <a:gd name="T36" fmla="*/ 8 w 74"/>
                    <a:gd name="T37" fmla="*/ 55 h 72"/>
                    <a:gd name="T38" fmla="*/ 5 w 74"/>
                    <a:gd name="T39" fmla="*/ 58 h 72"/>
                    <a:gd name="T40" fmla="*/ 1 w 74"/>
                    <a:gd name="T41" fmla="*/ 61 h 72"/>
                    <a:gd name="T42" fmla="*/ 0 w 74"/>
                    <a:gd name="T43" fmla="*/ 63 h 72"/>
                    <a:gd name="T44" fmla="*/ 0 w 74"/>
                    <a:gd name="T45" fmla="*/ 65 h 72"/>
                    <a:gd name="T46" fmla="*/ 2 w 74"/>
                    <a:gd name="T47" fmla="*/ 67 h 72"/>
                    <a:gd name="T48" fmla="*/ 7 w 74"/>
                    <a:gd name="T49" fmla="*/ 68 h 72"/>
                    <a:gd name="T50" fmla="*/ 15 w 74"/>
                    <a:gd name="T51" fmla="*/ 68 h 72"/>
                    <a:gd name="T52" fmla="*/ 24 w 74"/>
                    <a:gd name="T53" fmla="*/ 68 h 72"/>
                    <a:gd name="T54" fmla="*/ 33 w 74"/>
                    <a:gd name="T55" fmla="*/ 69 h 72"/>
                    <a:gd name="T56" fmla="*/ 42 w 74"/>
                    <a:gd name="T57" fmla="*/ 70 h 72"/>
                    <a:gd name="T58" fmla="*/ 50 w 74"/>
                    <a:gd name="T59" fmla="*/ 71 h 72"/>
                    <a:gd name="T60" fmla="*/ 57 w 74"/>
                    <a:gd name="T61" fmla="*/ 72 h 72"/>
                    <a:gd name="T62" fmla="*/ 61 w 74"/>
                    <a:gd name="T63" fmla="*/ 72 h 72"/>
                    <a:gd name="T64" fmla="*/ 63 w 74"/>
                    <a:gd name="T65" fmla="*/ 72 h 72"/>
                    <a:gd name="T66" fmla="*/ 61 w 74"/>
                    <a:gd name="T67" fmla="*/ 72 h 72"/>
                    <a:gd name="T68" fmla="*/ 56 w 74"/>
                    <a:gd name="T69" fmla="*/ 72 h 72"/>
                    <a:gd name="T70" fmla="*/ 48 w 74"/>
                    <a:gd name="T71" fmla="*/ 72 h 72"/>
                    <a:gd name="T72" fmla="*/ 40 w 74"/>
                    <a:gd name="T73" fmla="*/ 71 h 72"/>
                    <a:gd name="T74" fmla="*/ 33 w 74"/>
                    <a:gd name="T75" fmla="*/ 68 h 72"/>
                    <a:gd name="T76" fmla="*/ 27 w 74"/>
                    <a:gd name="T77" fmla="*/ 66 h 72"/>
                    <a:gd name="T78" fmla="*/ 24 w 74"/>
                    <a:gd name="T79" fmla="*/ 62 h 72"/>
                    <a:gd name="T80" fmla="*/ 25 w 74"/>
                    <a:gd name="T81" fmla="*/ 58 h 72"/>
                    <a:gd name="T82" fmla="*/ 29 w 74"/>
                    <a:gd name="T83" fmla="*/ 47 h 72"/>
                    <a:gd name="T84" fmla="*/ 33 w 74"/>
                    <a:gd name="T85" fmla="*/ 36 h 72"/>
                    <a:gd name="T86" fmla="*/ 38 w 74"/>
                    <a:gd name="T87" fmla="*/ 26 h 72"/>
                    <a:gd name="T88" fmla="*/ 46 w 74"/>
                    <a:gd name="T89" fmla="*/ 20 h 72"/>
                    <a:gd name="T90" fmla="*/ 50 w 74"/>
                    <a:gd name="T91" fmla="*/ 16 h 72"/>
                    <a:gd name="T92" fmla="*/ 55 w 74"/>
                    <a:gd name="T93" fmla="*/ 14 h 72"/>
                    <a:gd name="T94" fmla="*/ 60 w 74"/>
                    <a:gd name="T95" fmla="*/ 11 h 72"/>
                    <a:gd name="T96" fmla="*/ 63 w 74"/>
                    <a:gd name="T97" fmla="*/ 9 h 72"/>
                    <a:gd name="T98" fmla="*/ 68 w 74"/>
                    <a:gd name="T99" fmla="*/ 7 h 72"/>
                    <a:gd name="T100" fmla="*/ 71 w 74"/>
                    <a:gd name="T101" fmla="*/ 6 h 72"/>
                    <a:gd name="T102" fmla="*/ 73 w 74"/>
                    <a:gd name="T103" fmla="*/ 5 h 72"/>
                    <a:gd name="T104" fmla="*/ 74 w 74"/>
                    <a:gd name="T105" fmla="*/ 5 h 72"/>
                    <a:gd name="T106" fmla="*/ 69 w 74"/>
                    <a:gd name="T107" fmla="*/ 2 h 7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4"/>
                    <a:gd name="T163" fmla="*/ 0 h 72"/>
                    <a:gd name="T164" fmla="*/ 74 w 74"/>
                    <a:gd name="T165" fmla="*/ 72 h 7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4" h="72">
                      <a:moveTo>
                        <a:pt x="69" y="2"/>
                      </a:moveTo>
                      <a:lnTo>
                        <a:pt x="69" y="2"/>
                      </a:lnTo>
                      <a:lnTo>
                        <a:pt x="67" y="1"/>
                      </a:ln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7" y="1"/>
                      </a:lnTo>
                      <a:lnTo>
                        <a:pt x="53" y="2"/>
                      </a:lnTo>
                      <a:lnTo>
                        <a:pt x="48" y="5"/>
                      </a:lnTo>
                      <a:lnTo>
                        <a:pt x="44" y="9"/>
                      </a:lnTo>
                      <a:lnTo>
                        <a:pt x="40" y="15"/>
                      </a:lnTo>
                      <a:lnTo>
                        <a:pt x="36" y="19"/>
                      </a:lnTo>
                      <a:lnTo>
                        <a:pt x="33" y="22"/>
                      </a:lnTo>
                      <a:lnTo>
                        <a:pt x="30" y="26"/>
                      </a:lnTo>
                      <a:lnTo>
                        <a:pt x="28" y="30"/>
                      </a:lnTo>
                      <a:lnTo>
                        <a:pt x="25" y="35"/>
                      </a:lnTo>
                      <a:lnTo>
                        <a:pt x="21" y="40"/>
                      </a:lnTo>
                      <a:lnTo>
                        <a:pt x="17" y="45"/>
                      </a:lnTo>
                      <a:lnTo>
                        <a:pt x="13" y="51"/>
                      </a:lnTo>
                      <a:lnTo>
                        <a:pt x="8" y="55"/>
                      </a:lnTo>
                      <a:lnTo>
                        <a:pt x="5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2" y="67"/>
                      </a:lnTo>
                      <a:lnTo>
                        <a:pt x="7" y="68"/>
                      </a:lnTo>
                      <a:lnTo>
                        <a:pt x="15" y="68"/>
                      </a:lnTo>
                      <a:lnTo>
                        <a:pt x="24" y="68"/>
                      </a:lnTo>
                      <a:lnTo>
                        <a:pt x="33" y="69"/>
                      </a:lnTo>
                      <a:lnTo>
                        <a:pt x="42" y="70"/>
                      </a:lnTo>
                      <a:lnTo>
                        <a:pt x="50" y="71"/>
                      </a:lnTo>
                      <a:lnTo>
                        <a:pt x="57" y="72"/>
                      </a:lnTo>
                      <a:lnTo>
                        <a:pt x="61" y="72"/>
                      </a:lnTo>
                      <a:lnTo>
                        <a:pt x="63" y="72"/>
                      </a:lnTo>
                      <a:lnTo>
                        <a:pt x="61" y="72"/>
                      </a:lnTo>
                      <a:lnTo>
                        <a:pt x="56" y="72"/>
                      </a:lnTo>
                      <a:lnTo>
                        <a:pt x="48" y="72"/>
                      </a:lnTo>
                      <a:lnTo>
                        <a:pt x="40" y="71"/>
                      </a:lnTo>
                      <a:lnTo>
                        <a:pt x="33" y="68"/>
                      </a:lnTo>
                      <a:lnTo>
                        <a:pt x="27" y="66"/>
                      </a:lnTo>
                      <a:lnTo>
                        <a:pt x="24" y="62"/>
                      </a:lnTo>
                      <a:lnTo>
                        <a:pt x="25" y="58"/>
                      </a:lnTo>
                      <a:lnTo>
                        <a:pt x="29" y="47"/>
                      </a:lnTo>
                      <a:lnTo>
                        <a:pt x="33" y="36"/>
                      </a:lnTo>
                      <a:lnTo>
                        <a:pt x="38" y="26"/>
                      </a:lnTo>
                      <a:lnTo>
                        <a:pt x="46" y="20"/>
                      </a:lnTo>
                      <a:lnTo>
                        <a:pt x="50" y="16"/>
                      </a:lnTo>
                      <a:lnTo>
                        <a:pt x="55" y="14"/>
                      </a:lnTo>
                      <a:lnTo>
                        <a:pt x="60" y="11"/>
                      </a:lnTo>
                      <a:lnTo>
                        <a:pt x="63" y="9"/>
                      </a:lnTo>
                      <a:lnTo>
                        <a:pt x="68" y="7"/>
                      </a:lnTo>
                      <a:lnTo>
                        <a:pt x="71" y="6"/>
                      </a:lnTo>
                      <a:lnTo>
                        <a:pt x="73" y="5"/>
                      </a:lnTo>
                      <a:lnTo>
                        <a:pt x="74" y="5"/>
                      </a:lnTo>
                      <a:lnTo>
                        <a:pt x="69" y="2"/>
                      </a:lnTo>
                      <a:close/>
                    </a:path>
                  </a:pathLst>
                </a:custGeom>
                <a:solidFill>
                  <a:srgbClr val="66F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1" name="Freeform 99"/>
                <p:cNvSpPr>
                  <a:spLocks/>
                </p:cNvSpPr>
                <p:nvPr/>
              </p:nvSpPr>
              <p:spPr bwMode="auto">
                <a:xfrm>
                  <a:off x="747" y="3358"/>
                  <a:ext cx="134" cy="70"/>
                </a:xfrm>
                <a:custGeom>
                  <a:avLst/>
                  <a:gdLst>
                    <a:gd name="T0" fmla="*/ 134 w 134"/>
                    <a:gd name="T1" fmla="*/ 0 h 70"/>
                    <a:gd name="T2" fmla="*/ 8 w 134"/>
                    <a:gd name="T3" fmla="*/ 13 h 70"/>
                    <a:gd name="T4" fmla="*/ 0 w 134"/>
                    <a:gd name="T5" fmla="*/ 70 h 70"/>
                    <a:gd name="T6" fmla="*/ 124 w 134"/>
                    <a:gd name="T7" fmla="*/ 58 h 70"/>
                    <a:gd name="T8" fmla="*/ 134 w 134"/>
                    <a:gd name="T9" fmla="*/ 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"/>
                    <a:gd name="T16" fmla="*/ 0 h 70"/>
                    <a:gd name="T17" fmla="*/ 134 w 134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" h="70">
                      <a:moveTo>
                        <a:pt x="134" y="0"/>
                      </a:moveTo>
                      <a:lnTo>
                        <a:pt x="8" y="13"/>
                      </a:lnTo>
                      <a:lnTo>
                        <a:pt x="0" y="70"/>
                      </a:lnTo>
                      <a:lnTo>
                        <a:pt x="124" y="58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91BC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2" name="Freeform 100"/>
                <p:cNvSpPr>
                  <a:spLocks/>
                </p:cNvSpPr>
                <p:nvPr/>
              </p:nvSpPr>
              <p:spPr bwMode="auto">
                <a:xfrm>
                  <a:off x="601" y="3378"/>
                  <a:ext cx="120" cy="57"/>
                </a:xfrm>
                <a:custGeom>
                  <a:avLst/>
                  <a:gdLst>
                    <a:gd name="T0" fmla="*/ 120 w 120"/>
                    <a:gd name="T1" fmla="*/ 0 h 57"/>
                    <a:gd name="T2" fmla="*/ 111 w 120"/>
                    <a:gd name="T3" fmla="*/ 47 h 57"/>
                    <a:gd name="T4" fmla="*/ 0 w 120"/>
                    <a:gd name="T5" fmla="*/ 57 h 57"/>
                    <a:gd name="T6" fmla="*/ 28 w 120"/>
                    <a:gd name="T7" fmla="*/ 3 h 57"/>
                    <a:gd name="T8" fmla="*/ 120 w 120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57"/>
                    <a:gd name="T17" fmla="*/ 120 w 120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57">
                      <a:moveTo>
                        <a:pt x="120" y="0"/>
                      </a:moveTo>
                      <a:lnTo>
                        <a:pt x="111" y="47"/>
                      </a:lnTo>
                      <a:lnTo>
                        <a:pt x="0" y="57"/>
                      </a:lnTo>
                      <a:lnTo>
                        <a:pt x="28" y="3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91BC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3" name="Freeform 101"/>
                <p:cNvSpPr>
                  <a:spLocks/>
                </p:cNvSpPr>
                <p:nvPr/>
              </p:nvSpPr>
              <p:spPr bwMode="auto">
                <a:xfrm>
                  <a:off x="480" y="3435"/>
                  <a:ext cx="664" cy="139"/>
                </a:xfrm>
                <a:custGeom>
                  <a:avLst/>
                  <a:gdLst>
                    <a:gd name="T0" fmla="*/ 0 w 664"/>
                    <a:gd name="T1" fmla="*/ 139 h 139"/>
                    <a:gd name="T2" fmla="*/ 86 w 664"/>
                    <a:gd name="T3" fmla="*/ 125 h 139"/>
                    <a:gd name="T4" fmla="*/ 65 w 664"/>
                    <a:gd name="T5" fmla="*/ 69 h 139"/>
                    <a:gd name="T6" fmla="*/ 60 w 664"/>
                    <a:gd name="T7" fmla="*/ 69 h 139"/>
                    <a:gd name="T8" fmla="*/ 60 w 664"/>
                    <a:gd name="T9" fmla="*/ 69 h 139"/>
                    <a:gd name="T10" fmla="*/ 65 w 664"/>
                    <a:gd name="T11" fmla="*/ 69 h 139"/>
                    <a:gd name="T12" fmla="*/ 65 w 664"/>
                    <a:gd name="T13" fmla="*/ 57 h 139"/>
                    <a:gd name="T14" fmla="*/ 104 w 664"/>
                    <a:gd name="T15" fmla="*/ 0 h 139"/>
                    <a:gd name="T16" fmla="*/ 81 w 664"/>
                    <a:gd name="T17" fmla="*/ 65 h 139"/>
                    <a:gd name="T18" fmla="*/ 92 w 664"/>
                    <a:gd name="T19" fmla="*/ 63 h 139"/>
                    <a:gd name="T20" fmla="*/ 105 w 664"/>
                    <a:gd name="T21" fmla="*/ 61 h 139"/>
                    <a:gd name="T22" fmla="*/ 119 w 664"/>
                    <a:gd name="T23" fmla="*/ 58 h 139"/>
                    <a:gd name="T24" fmla="*/ 136 w 664"/>
                    <a:gd name="T25" fmla="*/ 56 h 139"/>
                    <a:gd name="T26" fmla="*/ 155 w 664"/>
                    <a:gd name="T27" fmla="*/ 53 h 139"/>
                    <a:gd name="T28" fmla="*/ 176 w 664"/>
                    <a:gd name="T29" fmla="*/ 51 h 139"/>
                    <a:gd name="T30" fmla="*/ 199 w 664"/>
                    <a:gd name="T31" fmla="*/ 48 h 139"/>
                    <a:gd name="T32" fmla="*/ 224 w 664"/>
                    <a:gd name="T33" fmla="*/ 46 h 139"/>
                    <a:gd name="T34" fmla="*/ 241 w 664"/>
                    <a:gd name="T35" fmla="*/ 44 h 139"/>
                    <a:gd name="T36" fmla="*/ 269 w 664"/>
                    <a:gd name="T37" fmla="*/ 42 h 139"/>
                    <a:gd name="T38" fmla="*/ 298 w 664"/>
                    <a:gd name="T39" fmla="*/ 41 h 139"/>
                    <a:gd name="T40" fmla="*/ 329 w 664"/>
                    <a:gd name="T41" fmla="*/ 39 h 139"/>
                    <a:gd name="T42" fmla="*/ 362 w 664"/>
                    <a:gd name="T43" fmla="*/ 38 h 139"/>
                    <a:gd name="T44" fmla="*/ 434 w 664"/>
                    <a:gd name="T45" fmla="*/ 36 h 139"/>
                    <a:gd name="T46" fmla="*/ 497 w 664"/>
                    <a:gd name="T47" fmla="*/ 35 h 139"/>
                    <a:gd name="T48" fmla="*/ 548 w 664"/>
                    <a:gd name="T49" fmla="*/ 35 h 139"/>
                    <a:gd name="T50" fmla="*/ 590 w 664"/>
                    <a:gd name="T51" fmla="*/ 35 h 139"/>
                    <a:gd name="T52" fmla="*/ 622 w 664"/>
                    <a:gd name="T53" fmla="*/ 35 h 139"/>
                    <a:gd name="T54" fmla="*/ 644 w 664"/>
                    <a:gd name="T55" fmla="*/ 35 h 139"/>
                    <a:gd name="T56" fmla="*/ 657 w 664"/>
                    <a:gd name="T57" fmla="*/ 36 h 139"/>
                    <a:gd name="T58" fmla="*/ 661 w 664"/>
                    <a:gd name="T59" fmla="*/ 36 h 139"/>
                    <a:gd name="T60" fmla="*/ 662 w 664"/>
                    <a:gd name="T61" fmla="*/ 46 h 139"/>
                    <a:gd name="T62" fmla="*/ 653 w 664"/>
                    <a:gd name="T63" fmla="*/ 47 h 139"/>
                    <a:gd name="T64" fmla="*/ 635 w 664"/>
                    <a:gd name="T65" fmla="*/ 47 h 139"/>
                    <a:gd name="T66" fmla="*/ 610 w 664"/>
                    <a:gd name="T67" fmla="*/ 48 h 139"/>
                    <a:gd name="T68" fmla="*/ 582 w 664"/>
                    <a:gd name="T69" fmla="*/ 48 h 139"/>
                    <a:gd name="T70" fmla="*/ 548 w 664"/>
                    <a:gd name="T71" fmla="*/ 48 h 139"/>
                    <a:gd name="T72" fmla="*/ 513 w 664"/>
                    <a:gd name="T73" fmla="*/ 48 h 139"/>
                    <a:gd name="T74" fmla="*/ 477 w 664"/>
                    <a:gd name="T75" fmla="*/ 47 h 139"/>
                    <a:gd name="T76" fmla="*/ 451 w 664"/>
                    <a:gd name="T77" fmla="*/ 46 h 139"/>
                    <a:gd name="T78" fmla="*/ 430 w 664"/>
                    <a:gd name="T79" fmla="*/ 45 h 139"/>
                    <a:gd name="T80" fmla="*/ 405 w 664"/>
                    <a:gd name="T81" fmla="*/ 46 h 139"/>
                    <a:gd name="T82" fmla="*/ 379 w 664"/>
                    <a:gd name="T83" fmla="*/ 47 h 139"/>
                    <a:gd name="T84" fmla="*/ 349 w 664"/>
                    <a:gd name="T85" fmla="*/ 48 h 139"/>
                    <a:gd name="T86" fmla="*/ 319 w 664"/>
                    <a:gd name="T87" fmla="*/ 50 h 139"/>
                    <a:gd name="T88" fmla="*/ 287 w 664"/>
                    <a:gd name="T89" fmla="*/ 53 h 139"/>
                    <a:gd name="T90" fmla="*/ 255 w 664"/>
                    <a:gd name="T91" fmla="*/ 55 h 139"/>
                    <a:gd name="T92" fmla="*/ 239 w 664"/>
                    <a:gd name="T93" fmla="*/ 57 h 139"/>
                    <a:gd name="T94" fmla="*/ 387 w 664"/>
                    <a:gd name="T95" fmla="*/ 88 h 139"/>
                    <a:gd name="T96" fmla="*/ 87 w 664"/>
                    <a:gd name="T97" fmla="*/ 135 h 139"/>
                    <a:gd name="T98" fmla="*/ 85 w 664"/>
                    <a:gd name="T99" fmla="*/ 135 h 13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64"/>
                    <a:gd name="T151" fmla="*/ 0 h 139"/>
                    <a:gd name="T152" fmla="*/ 664 w 664"/>
                    <a:gd name="T153" fmla="*/ 139 h 13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64" h="139">
                      <a:moveTo>
                        <a:pt x="85" y="135"/>
                      </a:moveTo>
                      <a:lnTo>
                        <a:pt x="0" y="139"/>
                      </a:lnTo>
                      <a:lnTo>
                        <a:pt x="86" y="128"/>
                      </a:lnTo>
                      <a:lnTo>
                        <a:pt x="86" y="125"/>
                      </a:lnTo>
                      <a:lnTo>
                        <a:pt x="68" y="69"/>
                      </a:lnTo>
                      <a:lnTo>
                        <a:pt x="65" y="69"/>
                      </a:lnTo>
                      <a:lnTo>
                        <a:pt x="62" y="69"/>
                      </a:lnTo>
                      <a:lnTo>
                        <a:pt x="60" y="69"/>
                      </a:lnTo>
                      <a:lnTo>
                        <a:pt x="59" y="69"/>
                      </a:lnTo>
                      <a:lnTo>
                        <a:pt x="60" y="69"/>
                      </a:lnTo>
                      <a:lnTo>
                        <a:pt x="62" y="69"/>
                      </a:lnTo>
                      <a:lnTo>
                        <a:pt x="65" y="69"/>
                      </a:lnTo>
                      <a:lnTo>
                        <a:pt x="68" y="68"/>
                      </a:lnTo>
                      <a:lnTo>
                        <a:pt x="65" y="57"/>
                      </a:lnTo>
                      <a:lnTo>
                        <a:pt x="98" y="2"/>
                      </a:lnTo>
                      <a:lnTo>
                        <a:pt x="104" y="0"/>
                      </a:lnTo>
                      <a:lnTo>
                        <a:pt x="80" y="57"/>
                      </a:lnTo>
                      <a:lnTo>
                        <a:pt x="81" y="65"/>
                      </a:lnTo>
                      <a:lnTo>
                        <a:pt x="86" y="64"/>
                      </a:lnTo>
                      <a:lnTo>
                        <a:pt x="92" y="63"/>
                      </a:lnTo>
                      <a:lnTo>
                        <a:pt x="98" y="61"/>
                      </a:lnTo>
                      <a:lnTo>
                        <a:pt x="105" y="61"/>
                      </a:lnTo>
                      <a:lnTo>
                        <a:pt x="112" y="59"/>
                      </a:lnTo>
                      <a:lnTo>
                        <a:pt x="119" y="58"/>
                      </a:lnTo>
                      <a:lnTo>
                        <a:pt x="128" y="57"/>
                      </a:lnTo>
                      <a:lnTo>
                        <a:pt x="136" y="56"/>
                      </a:lnTo>
                      <a:lnTo>
                        <a:pt x="145" y="55"/>
                      </a:lnTo>
                      <a:lnTo>
                        <a:pt x="155" y="53"/>
                      </a:lnTo>
                      <a:lnTo>
                        <a:pt x="166" y="51"/>
                      </a:lnTo>
                      <a:lnTo>
                        <a:pt x="176" y="51"/>
                      </a:lnTo>
                      <a:lnTo>
                        <a:pt x="187" y="49"/>
                      </a:lnTo>
                      <a:lnTo>
                        <a:pt x="199" y="48"/>
                      </a:lnTo>
                      <a:lnTo>
                        <a:pt x="211" y="47"/>
                      </a:lnTo>
                      <a:lnTo>
                        <a:pt x="224" y="46"/>
                      </a:lnTo>
                      <a:lnTo>
                        <a:pt x="249" y="4"/>
                      </a:lnTo>
                      <a:lnTo>
                        <a:pt x="241" y="44"/>
                      </a:lnTo>
                      <a:lnTo>
                        <a:pt x="255" y="43"/>
                      </a:lnTo>
                      <a:lnTo>
                        <a:pt x="269" y="42"/>
                      </a:lnTo>
                      <a:lnTo>
                        <a:pt x="283" y="42"/>
                      </a:lnTo>
                      <a:lnTo>
                        <a:pt x="298" y="41"/>
                      </a:lnTo>
                      <a:lnTo>
                        <a:pt x="313" y="40"/>
                      </a:lnTo>
                      <a:lnTo>
                        <a:pt x="329" y="39"/>
                      </a:lnTo>
                      <a:lnTo>
                        <a:pt x="345" y="39"/>
                      </a:lnTo>
                      <a:lnTo>
                        <a:pt x="362" y="38"/>
                      </a:lnTo>
                      <a:lnTo>
                        <a:pt x="400" y="37"/>
                      </a:lnTo>
                      <a:lnTo>
                        <a:pt x="434" y="36"/>
                      </a:lnTo>
                      <a:lnTo>
                        <a:pt x="467" y="35"/>
                      </a:lnTo>
                      <a:lnTo>
                        <a:pt x="497" y="35"/>
                      </a:lnTo>
                      <a:lnTo>
                        <a:pt x="523" y="35"/>
                      </a:lnTo>
                      <a:lnTo>
                        <a:pt x="548" y="35"/>
                      </a:lnTo>
                      <a:lnTo>
                        <a:pt x="570" y="35"/>
                      </a:lnTo>
                      <a:lnTo>
                        <a:pt x="590" y="35"/>
                      </a:lnTo>
                      <a:lnTo>
                        <a:pt x="606" y="35"/>
                      </a:lnTo>
                      <a:lnTo>
                        <a:pt x="622" y="35"/>
                      </a:lnTo>
                      <a:lnTo>
                        <a:pt x="634" y="35"/>
                      </a:lnTo>
                      <a:lnTo>
                        <a:pt x="644" y="35"/>
                      </a:lnTo>
                      <a:lnTo>
                        <a:pt x="652" y="35"/>
                      </a:lnTo>
                      <a:lnTo>
                        <a:pt x="657" y="36"/>
                      </a:lnTo>
                      <a:lnTo>
                        <a:pt x="661" y="36"/>
                      </a:lnTo>
                      <a:lnTo>
                        <a:pt x="664" y="46"/>
                      </a:lnTo>
                      <a:lnTo>
                        <a:pt x="662" y="46"/>
                      </a:lnTo>
                      <a:lnTo>
                        <a:pt x="659" y="46"/>
                      </a:lnTo>
                      <a:lnTo>
                        <a:pt x="653" y="47"/>
                      </a:lnTo>
                      <a:lnTo>
                        <a:pt x="645" y="47"/>
                      </a:lnTo>
                      <a:lnTo>
                        <a:pt x="635" y="47"/>
                      </a:lnTo>
                      <a:lnTo>
                        <a:pt x="623" y="48"/>
                      </a:lnTo>
                      <a:lnTo>
                        <a:pt x="610" y="48"/>
                      </a:lnTo>
                      <a:lnTo>
                        <a:pt x="597" y="48"/>
                      </a:lnTo>
                      <a:lnTo>
                        <a:pt x="582" y="48"/>
                      </a:lnTo>
                      <a:lnTo>
                        <a:pt x="565" y="48"/>
                      </a:lnTo>
                      <a:lnTo>
                        <a:pt x="548" y="48"/>
                      </a:lnTo>
                      <a:lnTo>
                        <a:pt x="531" y="48"/>
                      </a:lnTo>
                      <a:lnTo>
                        <a:pt x="513" y="48"/>
                      </a:lnTo>
                      <a:lnTo>
                        <a:pt x="495" y="48"/>
                      </a:lnTo>
                      <a:lnTo>
                        <a:pt x="477" y="47"/>
                      </a:lnTo>
                      <a:lnTo>
                        <a:pt x="460" y="46"/>
                      </a:lnTo>
                      <a:lnTo>
                        <a:pt x="451" y="46"/>
                      </a:lnTo>
                      <a:lnTo>
                        <a:pt x="441" y="45"/>
                      </a:lnTo>
                      <a:lnTo>
                        <a:pt x="430" y="45"/>
                      </a:lnTo>
                      <a:lnTo>
                        <a:pt x="419" y="45"/>
                      </a:lnTo>
                      <a:lnTo>
                        <a:pt x="405" y="46"/>
                      </a:lnTo>
                      <a:lnTo>
                        <a:pt x="393" y="46"/>
                      </a:lnTo>
                      <a:lnTo>
                        <a:pt x="379" y="47"/>
                      </a:lnTo>
                      <a:lnTo>
                        <a:pt x="364" y="48"/>
                      </a:lnTo>
                      <a:lnTo>
                        <a:pt x="349" y="48"/>
                      </a:lnTo>
                      <a:lnTo>
                        <a:pt x="334" y="49"/>
                      </a:lnTo>
                      <a:lnTo>
                        <a:pt x="319" y="50"/>
                      </a:lnTo>
                      <a:lnTo>
                        <a:pt x="302" y="51"/>
                      </a:lnTo>
                      <a:lnTo>
                        <a:pt x="287" y="53"/>
                      </a:lnTo>
                      <a:lnTo>
                        <a:pt x="271" y="53"/>
                      </a:lnTo>
                      <a:lnTo>
                        <a:pt x="255" y="55"/>
                      </a:lnTo>
                      <a:lnTo>
                        <a:pt x="239" y="56"/>
                      </a:lnTo>
                      <a:lnTo>
                        <a:pt x="239" y="57"/>
                      </a:lnTo>
                      <a:lnTo>
                        <a:pt x="242" y="108"/>
                      </a:lnTo>
                      <a:lnTo>
                        <a:pt x="387" y="88"/>
                      </a:lnTo>
                      <a:lnTo>
                        <a:pt x="355" y="125"/>
                      </a:lnTo>
                      <a:lnTo>
                        <a:pt x="87" y="135"/>
                      </a:lnTo>
                      <a:lnTo>
                        <a:pt x="84" y="137"/>
                      </a:lnTo>
                      <a:lnTo>
                        <a:pt x="85" y="1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4" name="Freeform 102"/>
                <p:cNvSpPr>
                  <a:spLocks/>
                </p:cNvSpPr>
                <p:nvPr/>
              </p:nvSpPr>
              <p:spPr bwMode="auto">
                <a:xfrm>
                  <a:off x="562" y="3521"/>
                  <a:ext cx="159" cy="71"/>
                </a:xfrm>
                <a:custGeom>
                  <a:avLst/>
                  <a:gdLst>
                    <a:gd name="T0" fmla="*/ 144 w 159"/>
                    <a:gd name="T1" fmla="*/ 0 h 71"/>
                    <a:gd name="T2" fmla="*/ 133 w 159"/>
                    <a:gd name="T3" fmla="*/ 1 h 71"/>
                    <a:gd name="T4" fmla="*/ 123 w 159"/>
                    <a:gd name="T5" fmla="*/ 2 h 71"/>
                    <a:gd name="T6" fmla="*/ 111 w 159"/>
                    <a:gd name="T7" fmla="*/ 3 h 71"/>
                    <a:gd name="T8" fmla="*/ 101 w 159"/>
                    <a:gd name="T9" fmla="*/ 3 h 71"/>
                    <a:gd name="T10" fmla="*/ 90 w 159"/>
                    <a:gd name="T11" fmla="*/ 4 h 71"/>
                    <a:gd name="T12" fmla="*/ 81 w 159"/>
                    <a:gd name="T13" fmla="*/ 5 h 71"/>
                    <a:gd name="T14" fmla="*/ 71 w 159"/>
                    <a:gd name="T15" fmla="*/ 6 h 71"/>
                    <a:gd name="T16" fmla="*/ 61 w 159"/>
                    <a:gd name="T17" fmla="*/ 7 h 71"/>
                    <a:gd name="T18" fmla="*/ 52 w 159"/>
                    <a:gd name="T19" fmla="*/ 8 h 71"/>
                    <a:gd name="T20" fmla="*/ 43 w 159"/>
                    <a:gd name="T21" fmla="*/ 8 h 71"/>
                    <a:gd name="T22" fmla="*/ 35 w 159"/>
                    <a:gd name="T23" fmla="*/ 9 h 71"/>
                    <a:gd name="T24" fmla="*/ 27 w 159"/>
                    <a:gd name="T25" fmla="*/ 10 h 71"/>
                    <a:gd name="T26" fmla="*/ 19 w 159"/>
                    <a:gd name="T27" fmla="*/ 11 h 71"/>
                    <a:gd name="T28" fmla="*/ 13 w 159"/>
                    <a:gd name="T29" fmla="*/ 11 h 71"/>
                    <a:gd name="T30" fmla="*/ 6 w 159"/>
                    <a:gd name="T31" fmla="*/ 11 h 71"/>
                    <a:gd name="T32" fmla="*/ 0 w 159"/>
                    <a:gd name="T33" fmla="*/ 12 h 71"/>
                    <a:gd name="T34" fmla="*/ 17 w 159"/>
                    <a:gd name="T35" fmla="*/ 71 h 71"/>
                    <a:gd name="T36" fmla="*/ 159 w 159"/>
                    <a:gd name="T37" fmla="*/ 52 h 71"/>
                    <a:gd name="T38" fmla="*/ 144 w 159"/>
                    <a:gd name="T39" fmla="*/ 0 h 7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9"/>
                    <a:gd name="T61" fmla="*/ 0 h 71"/>
                    <a:gd name="T62" fmla="*/ 159 w 159"/>
                    <a:gd name="T63" fmla="*/ 71 h 7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9" h="71">
                      <a:moveTo>
                        <a:pt x="144" y="0"/>
                      </a:moveTo>
                      <a:lnTo>
                        <a:pt x="133" y="1"/>
                      </a:lnTo>
                      <a:lnTo>
                        <a:pt x="123" y="2"/>
                      </a:lnTo>
                      <a:lnTo>
                        <a:pt x="111" y="3"/>
                      </a:lnTo>
                      <a:lnTo>
                        <a:pt x="101" y="3"/>
                      </a:lnTo>
                      <a:lnTo>
                        <a:pt x="90" y="4"/>
                      </a:lnTo>
                      <a:lnTo>
                        <a:pt x="81" y="5"/>
                      </a:lnTo>
                      <a:lnTo>
                        <a:pt x="71" y="6"/>
                      </a:lnTo>
                      <a:lnTo>
                        <a:pt x="61" y="7"/>
                      </a:lnTo>
                      <a:lnTo>
                        <a:pt x="52" y="8"/>
                      </a:lnTo>
                      <a:lnTo>
                        <a:pt x="43" y="8"/>
                      </a:lnTo>
                      <a:lnTo>
                        <a:pt x="35" y="9"/>
                      </a:lnTo>
                      <a:lnTo>
                        <a:pt x="27" y="10"/>
                      </a:lnTo>
                      <a:lnTo>
                        <a:pt x="19" y="11"/>
                      </a:lnTo>
                      <a:lnTo>
                        <a:pt x="13" y="11"/>
                      </a:lnTo>
                      <a:lnTo>
                        <a:pt x="6" y="11"/>
                      </a:lnTo>
                      <a:lnTo>
                        <a:pt x="0" y="12"/>
                      </a:lnTo>
                      <a:lnTo>
                        <a:pt x="17" y="71"/>
                      </a:lnTo>
                      <a:lnTo>
                        <a:pt x="159" y="5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478" name="Group 103"/>
            <p:cNvGrpSpPr>
              <a:grpSpLocks/>
            </p:cNvGrpSpPr>
            <p:nvPr/>
          </p:nvGrpSpPr>
          <p:grpSpPr bwMode="auto">
            <a:xfrm>
              <a:off x="1847" y="2171"/>
              <a:ext cx="1423" cy="1565"/>
              <a:chOff x="1959" y="2171"/>
              <a:chExt cx="1423" cy="1565"/>
            </a:xfrm>
          </p:grpSpPr>
          <p:sp>
            <p:nvSpPr>
              <p:cNvPr id="17534" name="Rectangle 104"/>
              <p:cNvSpPr>
                <a:spLocks noChangeArrowheads="1"/>
              </p:cNvSpPr>
              <p:nvPr/>
            </p:nvSpPr>
            <p:spPr bwMode="auto">
              <a:xfrm>
                <a:off x="2256" y="2176"/>
                <a:ext cx="112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he-IL" sz="1400" b="1" dirty="0">
                    <a:cs typeface="Arial" pitchFamily="34" charset="0"/>
                  </a:rPr>
                  <a:t>סיכון גבוה מפי 3 להיפצע</a:t>
                </a:r>
                <a:r>
                  <a:rPr lang="en-US" sz="1400" b="1" dirty="0"/>
                  <a:t> </a:t>
                </a:r>
                <a:endParaRPr lang="en-US" sz="2000" dirty="0">
                  <a:latin typeface="Times New Roman" pitchFamily="18" charset="0"/>
                </a:endParaRPr>
              </a:p>
            </p:txBody>
          </p:sp>
          <p:sp>
            <p:nvSpPr>
              <p:cNvPr id="17535" name="Rectangle 105"/>
              <p:cNvSpPr>
                <a:spLocks noChangeArrowheads="1"/>
              </p:cNvSpPr>
              <p:nvPr/>
            </p:nvSpPr>
            <p:spPr bwMode="auto">
              <a:xfrm>
                <a:off x="2790" y="2171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1400" b="1"/>
                  <a:t> 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36" name="Rectangle 106"/>
              <p:cNvSpPr>
                <a:spLocks noChangeArrowheads="1"/>
              </p:cNvSpPr>
              <p:nvPr/>
            </p:nvSpPr>
            <p:spPr bwMode="auto">
              <a:xfrm>
                <a:off x="2825" y="2332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37" name="Rectangle 107"/>
              <p:cNvSpPr>
                <a:spLocks noChangeArrowheads="1"/>
              </p:cNvSpPr>
              <p:nvPr/>
            </p:nvSpPr>
            <p:spPr bwMode="auto">
              <a:xfrm>
                <a:off x="2820" y="2326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38" name="Rectangle 108"/>
              <p:cNvSpPr>
                <a:spLocks noChangeArrowheads="1"/>
              </p:cNvSpPr>
              <p:nvPr/>
            </p:nvSpPr>
            <p:spPr bwMode="auto">
              <a:xfrm>
                <a:off x="2566" y="2487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39" name="Rectangle 109"/>
              <p:cNvSpPr>
                <a:spLocks noChangeArrowheads="1"/>
              </p:cNvSpPr>
              <p:nvPr/>
            </p:nvSpPr>
            <p:spPr bwMode="auto">
              <a:xfrm>
                <a:off x="2560" y="2482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40" name="Rectangle 110"/>
              <p:cNvSpPr>
                <a:spLocks noChangeArrowheads="1"/>
              </p:cNvSpPr>
              <p:nvPr/>
            </p:nvSpPr>
            <p:spPr bwMode="auto">
              <a:xfrm>
                <a:off x="2882" y="2487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41" name="Rectangle 111"/>
              <p:cNvSpPr>
                <a:spLocks noChangeArrowheads="1"/>
              </p:cNvSpPr>
              <p:nvPr/>
            </p:nvSpPr>
            <p:spPr bwMode="auto">
              <a:xfrm>
                <a:off x="2877" y="2482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42" name="Rectangle 112"/>
              <p:cNvSpPr>
                <a:spLocks noChangeArrowheads="1"/>
              </p:cNvSpPr>
              <p:nvPr/>
            </p:nvSpPr>
            <p:spPr bwMode="auto">
              <a:xfrm>
                <a:off x="3117" y="2491"/>
                <a:ext cx="4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1000" b="1"/>
                  <a:t>+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43" name="Rectangle 113"/>
              <p:cNvSpPr>
                <a:spLocks noChangeArrowheads="1"/>
              </p:cNvSpPr>
              <p:nvPr/>
            </p:nvSpPr>
            <p:spPr bwMode="auto">
              <a:xfrm>
                <a:off x="3113" y="2488"/>
                <a:ext cx="4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1000" b="1"/>
                  <a:t>+</a:t>
                </a:r>
                <a:endParaRPr lang="en-US" sz="2000">
                  <a:latin typeface="Times New Roman" pitchFamily="18" charset="0"/>
                </a:endParaRPr>
              </a:p>
            </p:txBody>
          </p:sp>
          <p:grpSp>
            <p:nvGrpSpPr>
              <p:cNvPr id="17544" name="Group 114"/>
              <p:cNvGrpSpPr>
                <a:grpSpLocks/>
              </p:cNvGrpSpPr>
              <p:nvPr/>
            </p:nvGrpSpPr>
            <p:grpSpPr bwMode="auto">
              <a:xfrm>
                <a:off x="1959" y="3291"/>
                <a:ext cx="1006" cy="445"/>
                <a:chOff x="1959" y="3291"/>
                <a:chExt cx="1006" cy="445"/>
              </a:xfrm>
            </p:grpSpPr>
            <p:sp>
              <p:nvSpPr>
                <p:cNvPr id="17545" name="Freeform 115"/>
                <p:cNvSpPr>
                  <a:spLocks/>
                </p:cNvSpPr>
                <p:nvPr/>
              </p:nvSpPr>
              <p:spPr bwMode="auto">
                <a:xfrm>
                  <a:off x="2004" y="3574"/>
                  <a:ext cx="933" cy="162"/>
                </a:xfrm>
                <a:custGeom>
                  <a:avLst/>
                  <a:gdLst>
                    <a:gd name="T0" fmla="*/ 882 w 933"/>
                    <a:gd name="T1" fmla="*/ 53 h 162"/>
                    <a:gd name="T2" fmla="*/ 933 w 933"/>
                    <a:gd name="T3" fmla="*/ 85 h 162"/>
                    <a:gd name="T4" fmla="*/ 816 w 933"/>
                    <a:gd name="T5" fmla="*/ 73 h 162"/>
                    <a:gd name="T6" fmla="*/ 866 w 933"/>
                    <a:gd name="T7" fmla="*/ 110 h 162"/>
                    <a:gd name="T8" fmla="*/ 745 w 933"/>
                    <a:gd name="T9" fmla="*/ 89 h 162"/>
                    <a:gd name="T10" fmla="*/ 776 w 933"/>
                    <a:gd name="T11" fmla="*/ 118 h 162"/>
                    <a:gd name="T12" fmla="*/ 690 w 933"/>
                    <a:gd name="T13" fmla="*/ 102 h 162"/>
                    <a:gd name="T14" fmla="*/ 703 w 933"/>
                    <a:gd name="T15" fmla="*/ 139 h 162"/>
                    <a:gd name="T16" fmla="*/ 599 w 933"/>
                    <a:gd name="T17" fmla="*/ 90 h 162"/>
                    <a:gd name="T18" fmla="*/ 614 w 933"/>
                    <a:gd name="T19" fmla="*/ 139 h 162"/>
                    <a:gd name="T20" fmla="*/ 550 w 933"/>
                    <a:gd name="T21" fmla="*/ 98 h 162"/>
                    <a:gd name="T22" fmla="*/ 530 w 933"/>
                    <a:gd name="T23" fmla="*/ 152 h 162"/>
                    <a:gd name="T24" fmla="*/ 516 w 933"/>
                    <a:gd name="T25" fmla="*/ 106 h 162"/>
                    <a:gd name="T26" fmla="*/ 471 w 933"/>
                    <a:gd name="T27" fmla="*/ 156 h 162"/>
                    <a:gd name="T28" fmla="*/ 459 w 933"/>
                    <a:gd name="T29" fmla="*/ 106 h 162"/>
                    <a:gd name="T30" fmla="*/ 367 w 933"/>
                    <a:gd name="T31" fmla="*/ 160 h 162"/>
                    <a:gd name="T32" fmla="*/ 360 w 933"/>
                    <a:gd name="T33" fmla="*/ 129 h 162"/>
                    <a:gd name="T34" fmla="*/ 299 w 933"/>
                    <a:gd name="T35" fmla="*/ 152 h 162"/>
                    <a:gd name="T36" fmla="*/ 289 w 933"/>
                    <a:gd name="T37" fmla="*/ 108 h 162"/>
                    <a:gd name="T38" fmla="*/ 221 w 933"/>
                    <a:gd name="T39" fmla="*/ 162 h 162"/>
                    <a:gd name="T40" fmla="*/ 211 w 933"/>
                    <a:gd name="T41" fmla="*/ 117 h 162"/>
                    <a:gd name="T42" fmla="*/ 130 w 933"/>
                    <a:gd name="T43" fmla="*/ 149 h 162"/>
                    <a:gd name="T44" fmla="*/ 132 w 933"/>
                    <a:gd name="T45" fmla="*/ 108 h 162"/>
                    <a:gd name="T46" fmla="*/ 65 w 933"/>
                    <a:gd name="T47" fmla="*/ 130 h 162"/>
                    <a:gd name="T48" fmla="*/ 74 w 933"/>
                    <a:gd name="T49" fmla="*/ 103 h 162"/>
                    <a:gd name="T50" fmla="*/ 43 w 933"/>
                    <a:gd name="T51" fmla="*/ 114 h 162"/>
                    <a:gd name="T52" fmla="*/ 58 w 933"/>
                    <a:gd name="T53" fmla="*/ 98 h 162"/>
                    <a:gd name="T54" fmla="*/ 0 w 933"/>
                    <a:gd name="T55" fmla="*/ 76 h 162"/>
                    <a:gd name="T56" fmla="*/ 210 w 933"/>
                    <a:gd name="T57" fmla="*/ 11 h 162"/>
                    <a:gd name="T58" fmla="*/ 665 w 933"/>
                    <a:gd name="T59" fmla="*/ 15 h 162"/>
                    <a:gd name="T60" fmla="*/ 844 w 933"/>
                    <a:gd name="T61" fmla="*/ 0 h 162"/>
                    <a:gd name="T62" fmla="*/ 882 w 933"/>
                    <a:gd name="T63" fmla="*/ 53 h 1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33"/>
                    <a:gd name="T97" fmla="*/ 0 h 162"/>
                    <a:gd name="T98" fmla="*/ 933 w 933"/>
                    <a:gd name="T99" fmla="*/ 162 h 16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33" h="162">
                      <a:moveTo>
                        <a:pt x="882" y="53"/>
                      </a:moveTo>
                      <a:lnTo>
                        <a:pt x="933" y="85"/>
                      </a:lnTo>
                      <a:lnTo>
                        <a:pt x="816" y="73"/>
                      </a:lnTo>
                      <a:lnTo>
                        <a:pt x="866" y="110"/>
                      </a:lnTo>
                      <a:lnTo>
                        <a:pt x="745" y="89"/>
                      </a:lnTo>
                      <a:lnTo>
                        <a:pt x="776" y="118"/>
                      </a:lnTo>
                      <a:lnTo>
                        <a:pt x="690" y="102"/>
                      </a:lnTo>
                      <a:lnTo>
                        <a:pt x="703" y="139"/>
                      </a:lnTo>
                      <a:lnTo>
                        <a:pt x="599" y="90"/>
                      </a:lnTo>
                      <a:lnTo>
                        <a:pt x="614" y="139"/>
                      </a:lnTo>
                      <a:lnTo>
                        <a:pt x="550" y="98"/>
                      </a:lnTo>
                      <a:lnTo>
                        <a:pt x="530" y="152"/>
                      </a:lnTo>
                      <a:lnTo>
                        <a:pt x="516" y="106"/>
                      </a:lnTo>
                      <a:lnTo>
                        <a:pt x="471" y="156"/>
                      </a:lnTo>
                      <a:lnTo>
                        <a:pt x="459" y="106"/>
                      </a:lnTo>
                      <a:lnTo>
                        <a:pt x="367" y="160"/>
                      </a:lnTo>
                      <a:lnTo>
                        <a:pt x="360" y="129"/>
                      </a:lnTo>
                      <a:lnTo>
                        <a:pt x="299" y="152"/>
                      </a:lnTo>
                      <a:lnTo>
                        <a:pt x="289" y="108"/>
                      </a:lnTo>
                      <a:lnTo>
                        <a:pt x="221" y="162"/>
                      </a:lnTo>
                      <a:lnTo>
                        <a:pt x="211" y="117"/>
                      </a:lnTo>
                      <a:lnTo>
                        <a:pt x="130" y="149"/>
                      </a:lnTo>
                      <a:lnTo>
                        <a:pt x="132" y="108"/>
                      </a:lnTo>
                      <a:lnTo>
                        <a:pt x="65" y="130"/>
                      </a:lnTo>
                      <a:lnTo>
                        <a:pt x="74" y="103"/>
                      </a:lnTo>
                      <a:lnTo>
                        <a:pt x="43" y="114"/>
                      </a:lnTo>
                      <a:lnTo>
                        <a:pt x="58" y="98"/>
                      </a:lnTo>
                      <a:lnTo>
                        <a:pt x="0" y="76"/>
                      </a:lnTo>
                      <a:lnTo>
                        <a:pt x="210" y="11"/>
                      </a:lnTo>
                      <a:lnTo>
                        <a:pt x="665" y="15"/>
                      </a:lnTo>
                      <a:lnTo>
                        <a:pt x="844" y="0"/>
                      </a:lnTo>
                      <a:lnTo>
                        <a:pt x="882" y="5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546" name="Group 116"/>
                <p:cNvGrpSpPr>
                  <a:grpSpLocks/>
                </p:cNvGrpSpPr>
                <p:nvPr/>
              </p:nvGrpSpPr>
              <p:grpSpPr bwMode="auto">
                <a:xfrm>
                  <a:off x="1959" y="3325"/>
                  <a:ext cx="1006" cy="336"/>
                  <a:chOff x="1959" y="3325"/>
                  <a:chExt cx="1006" cy="336"/>
                </a:xfrm>
              </p:grpSpPr>
              <p:sp>
                <p:nvSpPr>
                  <p:cNvPr id="17568" name="Freeform 117"/>
                  <p:cNvSpPr>
                    <a:spLocks/>
                  </p:cNvSpPr>
                  <p:nvPr/>
                </p:nvSpPr>
                <p:spPr bwMode="auto">
                  <a:xfrm>
                    <a:off x="1959" y="3325"/>
                    <a:ext cx="1006" cy="336"/>
                  </a:xfrm>
                  <a:custGeom>
                    <a:avLst/>
                    <a:gdLst>
                      <a:gd name="T0" fmla="*/ 13 w 1006"/>
                      <a:gd name="T1" fmla="*/ 281 h 336"/>
                      <a:gd name="T2" fmla="*/ 86 w 1006"/>
                      <a:gd name="T3" fmla="*/ 150 h 336"/>
                      <a:gd name="T4" fmla="*/ 114 w 1006"/>
                      <a:gd name="T5" fmla="*/ 86 h 336"/>
                      <a:gd name="T6" fmla="*/ 105 w 1006"/>
                      <a:gd name="T7" fmla="*/ 100 h 336"/>
                      <a:gd name="T8" fmla="*/ 116 w 1006"/>
                      <a:gd name="T9" fmla="*/ 91 h 336"/>
                      <a:gd name="T10" fmla="*/ 112 w 1006"/>
                      <a:gd name="T11" fmla="*/ 106 h 336"/>
                      <a:gd name="T12" fmla="*/ 176 w 1006"/>
                      <a:gd name="T13" fmla="*/ 76 h 336"/>
                      <a:gd name="T14" fmla="*/ 237 w 1006"/>
                      <a:gd name="T15" fmla="*/ 112 h 336"/>
                      <a:gd name="T16" fmla="*/ 390 w 1006"/>
                      <a:gd name="T17" fmla="*/ 40 h 336"/>
                      <a:gd name="T18" fmla="*/ 779 w 1006"/>
                      <a:gd name="T19" fmla="*/ 10 h 336"/>
                      <a:gd name="T20" fmla="*/ 1006 w 1006"/>
                      <a:gd name="T21" fmla="*/ 191 h 336"/>
                      <a:gd name="T22" fmla="*/ 966 w 1006"/>
                      <a:gd name="T23" fmla="*/ 263 h 336"/>
                      <a:gd name="T24" fmla="*/ 936 w 1006"/>
                      <a:gd name="T25" fmla="*/ 262 h 336"/>
                      <a:gd name="T26" fmla="*/ 911 w 1006"/>
                      <a:gd name="T27" fmla="*/ 260 h 336"/>
                      <a:gd name="T28" fmla="*/ 890 w 1006"/>
                      <a:gd name="T29" fmla="*/ 260 h 336"/>
                      <a:gd name="T30" fmla="*/ 868 w 1006"/>
                      <a:gd name="T31" fmla="*/ 263 h 336"/>
                      <a:gd name="T32" fmla="*/ 842 w 1006"/>
                      <a:gd name="T33" fmla="*/ 269 h 336"/>
                      <a:gd name="T34" fmla="*/ 831 w 1006"/>
                      <a:gd name="T35" fmla="*/ 306 h 336"/>
                      <a:gd name="T36" fmla="*/ 794 w 1006"/>
                      <a:gd name="T37" fmla="*/ 330 h 336"/>
                      <a:gd name="T38" fmla="*/ 742 w 1006"/>
                      <a:gd name="T39" fmla="*/ 336 h 336"/>
                      <a:gd name="T40" fmla="*/ 690 w 1006"/>
                      <a:gd name="T41" fmla="*/ 322 h 336"/>
                      <a:gd name="T42" fmla="*/ 653 w 1006"/>
                      <a:gd name="T43" fmla="*/ 286 h 336"/>
                      <a:gd name="T44" fmla="*/ 596 w 1006"/>
                      <a:gd name="T45" fmla="*/ 274 h 336"/>
                      <a:gd name="T46" fmla="*/ 526 w 1006"/>
                      <a:gd name="T47" fmla="*/ 277 h 336"/>
                      <a:gd name="T48" fmla="*/ 456 w 1006"/>
                      <a:gd name="T49" fmla="*/ 279 h 336"/>
                      <a:gd name="T50" fmla="*/ 387 w 1006"/>
                      <a:gd name="T51" fmla="*/ 282 h 336"/>
                      <a:gd name="T52" fmla="*/ 317 w 1006"/>
                      <a:gd name="T53" fmla="*/ 285 h 336"/>
                      <a:gd name="T54" fmla="*/ 249 w 1006"/>
                      <a:gd name="T55" fmla="*/ 336 h 336"/>
                      <a:gd name="T56" fmla="*/ 221 w 1006"/>
                      <a:gd name="T57" fmla="*/ 336 h 336"/>
                      <a:gd name="T58" fmla="*/ 183 w 1006"/>
                      <a:gd name="T59" fmla="*/ 335 h 336"/>
                      <a:gd name="T60" fmla="*/ 146 w 1006"/>
                      <a:gd name="T61" fmla="*/ 331 h 336"/>
                      <a:gd name="T62" fmla="*/ 115 w 1006"/>
                      <a:gd name="T63" fmla="*/ 323 h 336"/>
                      <a:gd name="T64" fmla="*/ 100 w 1006"/>
                      <a:gd name="T65" fmla="*/ 305 h 336"/>
                      <a:gd name="T66" fmla="*/ 47 w 1006"/>
                      <a:gd name="T67" fmla="*/ 284 h 336"/>
                      <a:gd name="T68" fmla="*/ 9 w 1006"/>
                      <a:gd name="T69" fmla="*/ 275 h 336"/>
                      <a:gd name="T70" fmla="*/ 6 w 1006"/>
                      <a:gd name="T71" fmla="*/ 272 h 336"/>
                      <a:gd name="T72" fmla="*/ 51 w 1006"/>
                      <a:gd name="T73" fmla="*/ 287 h 336"/>
                      <a:gd name="T74" fmla="*/ 19 w 1006"/>
                      <a:gd name="T75" fmla="*/ 285 h 336"/>
                      <a:gd name="T76" fmla="*/ 28 w 1006"/>
                      <a:gd name="T77" fmla="*/ 273 h 336"/>
                      <a:gd name="T78" fmla="*/ 12 w 1006"/>
                      <a:gd name="T79" fmla="*/ 273 h 336"/>
                      <a:gd name="T80" fmla="*/ 26 w 1006"/>
                      <a:gd name="T81" fmla="*/ 280 h 336"/>
                      <a:gd name="T82" fmla="*/ 34 w 1006"/>
                      <a:gd name="T83" fmla="*/ 265 h 336"/>
                      <a:gd name="T84" fmla="*/ 60 w 1006"/>
                      <a:gd name="T85" fmla="*/ 273 h 3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06"/>
                      <a:gd name="T130" fmla="*/ 0 h 336"/>
                      <a:gd name="T131" fmla="*/ 1006 w 1006"/>
                      <a:gd name="T132" fmla="*/ 336 h 3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06" h="336">
                        <a:moveTo>
                          <a:pt x="26" y="277"/>
                        </a:moveTo>
                        <a:lnTo>
                          <a:pt x="28" y="281"/>
                        </a:lnTo>
                        <a:lnTo>
                          <a:pt x="13" y="281"/>
                        </a:lnTo>
                        <a:lnTo>
                          <a:pt x="10" y="281"/>
                        </a:lnTo>
                        <a:lnTo>
                          <a:pt x="90" y="158"/>
                        </a:lnTo>
                        <a:lnTo>
                          <a:pt x="86" y="150"/>
                        </a:lnTo>
                        <a:lnTo>
                          <a:pt x="75" y="133"/>
                        </a:lnTo>
                        <a:lnTo>
                          <a:pt x="97" y="125"/>
                        </a:lnTo>
                        <a:lnTo>
                          <a:pt x="114" y="86"/>
                        </a:lnTo>
                        <a:lnTo>
                          <a:pt x="114" y="73"/>
                        </a:lnTo>
                        <a:lnTo>
                          <a:pt x="122" y="102"/>
                        </a:lnTo>
                        <a:lnTo>
                          <a:pt x="105" y="100"/>
                        </a:lnTo>
                        <a:lnTo>
                          <a:pt x="103" y="73"/>
                        </a:lnTo>
                        <a:lnTo>
                          <a:pt x="118" y="100"/>
                        </a:lnTo>
                        <a:lnTo>
                          <a:pt x="116" y="91"/>
                        </a:lnTo>
                        <a:lnTo>
                          <a:pt x="110" y="84"/>
                        </a:lnTo>
                        <a:lnTo>
                          <a:pt x="109" y="84"/>
                        </a:lnTo>
                        <a:lnTo>
                          <a:pt x="112" y="106"/>
                        </a:lnTo>
                        <a:lnTo>
                          <a:pt x="132" y="84"/>
                        </a:lnTo>
                        <a:lnTo>
                          <a:pt x="161" y="114"/>
                        </a:lnTo>
                        <a:lnTo>
                          <a:pt x="176" y="76"/>
                        </a:lnTo>
                        <a:lnTo>
                          <a:pt x="192" y="89"/>
                        </a:lnTo>
                        <a:lnTo>
                          <a:pt x="207" y="76"/>
                        </a:lnTo>
                        <a:lnTo>
                          <a:pt x="237" y="112"/>
                        </a:lnTo>
                        <a:lnTo>
                          <a:pt x="255" y="91"/>
                        </a:lnTo>
                        <a:lnTo>
                          <a:pt x="294" y="101"/>
                        </a:lnTo>
                        <a:lnTo>
                          <a:pt x="390" y="40"/>
                        </a:lnTo>
                        <a:lnTo>
                          <a:pt x="400" y="23"/>
                        </a:lnTo>
                        <a:lnTo>
                          <a:pt x="703" y="0"/>
                        </a:lnTo>
                        <a:lnTo>
                          <a:pt x="779" y="10"/>
                        </a:lnTo>
                        <a:lnTo>
                          <a:pt x="830" y="84"/>
                        </a:lnTo>
                        <a:lnTo>
                          <a:pt x="949" y="76"/>
                        </a:lnTo>
                        <a:lnTo>
                          <a:pt x="1006" y="191"/>
                        </a:lnTo>
                        <a:lnTo>
                          <a:pt x="990" y="218"/>
                        </a:lnTo>
                        <a:lnTo>
                          <a:pt x="980" y="263"/>
                        </a:lnTo>
                        <a:lnTo>
                          <a:pt x="966" y="263"/>
                        </a:lnTo>
                        <a:lnTo>
                          <a:pt x="955" y="263"/>
                        </a:lnTo>
                        <a:lnTo>
                          <a:pt x="945" y="262"/>
                        </a:lnTo>
                        <a:lnTo>
                          <a:pt x="936" y="262"/>
                        </a:lnTo>
                        <a:lnTo>
                          <a:pt x="926" y="261"/>
                        </a:lnTo>
                        <a:lnTo>
                          <a:pt x="919" y="261"/>
                        </a:lnTo>
                        <a:lnTo>
                          <a:pt x="911" y="260"/>
                        </a:lnTo>
                        <a:lnTo>
                          <a:pt x="904" y="260"/>
                        </a:lnTo>
                        <a:lnTo>
                          <a:pt x="896" y="260"/>
                        </a:lnTo>
                        <a:lnTo>
                          <a:pt x="890" y="260"/>
                        </a:lnTo>
                        <a:lnTo>
                          <a:pt x="883" y="261"/>
                        </a:lnTo>
                        <a:lnTo>
                          <a:pt x="876" y="262"/>
                        </a:lnTo>
                        <a:lnTo>
                          <a:pt x="868" y="263"/>
                        </a:lnTo>
                        <a:lnTo>
                          <a:pt x="860" y="265"/>
                        </a:lnTo>
                        <a:lnTo>
                          <a:pt x="853" y="267"/>
                        </a:lnTo>
                        <a:lnTo>
                          <a:pt x="842" y="269"/>
                        </a:lnTo>
                        <a:lnTo>
                          <a:pt x="842" y="283"/>
                        </a:lnTo>
                        <a:lnTo>
                          <a:pt x="838" y="295"/>
                        </a:lnTo>
                        <a:lnTo>
                          <a:pt x="831" y="306"/>
                        </a:lnTo>
                        <a:lnTo>
                          <a:pt x="821" y="316"/>
                        </a:lnTo>
                        <a:lnTo>
                          <a:pt x="808" y="324"/>
                        </a:lnTo>
                        <a:lnTo>
                          <a:pt x="794" y="330"/>
                        </a:lnTo>
                        <a:lnTo>
                          <a:pt x="778" y="334"/>
                        </a:lnTo>
                        <a:lnTo>
                          <a:pt x="760" y="336"/>
                        </a:lnTo>
                        <a:lnTo>
                          <a:pt x="742" y="336"/>
                        </a:lnTo>
                        <a:lnTo>
                          <a:pt x="725" y="334"/>
                        </a:lnTo>
                        <a:lnTo>
                          <a:pt x="707" y="329"/>
                        </a:lnTo>
                        <a:lnTo>
                          <a:pt x="690" y="322"/>
                        </a:lnTo>
                        <a:lnTo>
                          <a:pt x="676" y="313"/>
                        </a:lnTo>
                        <a:lnTo>
                          <a:pt x="663" y="301"/>
                        </a:lnTo>
                        <a:lnTo>
                          <a:pt x="653" y="286"/>
                        </a:lnTo>
                        <a:lnTo>
                          <a:pt x="644" y="268"/>
                        </a:lnTo>
                        <a:lnTo>
                          <a:pt x="620" y="271"/>
                        </a:lnTo>
                        <a:lnTo>
                          <a:pt x="596" y="274"/>
                        </a:lnTo>
                        <a:lnTo>
                          <a:pt x="573" y="275"/>
                        </a:lnTo>
                        <a:lnTo>
                          <a:pt x="548" y="276"/>
                        </a:lnTo>
                        <a:lnTo>
                          <a:pt x="526" y="277"/>
                        </a:lnTo>
                        <a:lnTo>
                          <a:pt x="502" y="278"/>
                        </a:lnTo>
                        <a:lnTo>
                          <a:pt x="479" y="279"/>
                        </a:lnTo>
                        <a:lnTo>
                          <a:pt x="456" y="279"/>
                        </a:lnTo>
                        <a:lnTo>
                          <a:pt x="433" y="280"/>
                        </a:lnTo>
                        <a:lnTo>
                          <a:pt x="410" y="281"/>
                        </a:lnTo>
                        <a:lnTo>
                          <a:pt x="387" y="282"/>
                        </a:lnTo>
                        <a:lnTo>
                          <a:pt x="364" y="282"/>
                        </a:lnTo>
                        <a:lnTo>
                          <a:pt x="340" y="284"/>
                        </a:lnTo>
                        <a:lnTo>
                          <a:pt x="317" y="285"/>
                        </a:lnTo>
                        <a:lnTo>
                          <a:pt x="293" y="287"/>
                        </a:lnTo>
                        <a:lnTo>
                          <a:pt x="268" y="290"/>
                        </a:lnTo>
                        <a:lnTo>
                          <a:pt x="249" y="336"/>
                        </a:lnTo>
                        <a:lnTo>
                          <a:pt x="241" y="336"/>
                        </a:lnTo>
                        <a:lnTo>
                          <a:pt x="232" y="336"/>
                        </a:lnTo>
                        <a:lnTo>
                          <a:pt x="221" y="336"/>
                        </a:lnTo>
                        <a:lnTo>
                          <a:pt x="209" y="336"/>
                        </a:lnTo>
                        <a:lnTo>
                          <a:pt x="196" y="336"/>
                        </a:lnTo>
                        <a:lnTo>
                          <a:pt x="183" y="335"/>
                        </a:lnTo>
                        <a:lnTo>
                          <a:pt x="170" y="334"/>
                        </a:lnTo>
                        <a:lnTo>
                          <a:pt x="158" y="333"/>
                        </a:lnTo>
                        <a:lnTo>
                          <a:pt x="146" y="331"/>
                        </a:lnTo>
                        <a:lnTo>
                          <a:pt x="135" y="329"/>
                        </a:lnTo>
                        <a:lnTo>
                          <a:pt x="124" y="326"/>
                        </a:lnTo>
                        <a:lnTo>
                          <a:pt x="115" y="323"/>
                        </a:lnTo>
                        <a:lnTo>
                          <a:pt x="108" y="318"/>
                        </a:lnTo>
                        <a:lnTo>
                          <a:pt x="103" y="312"/>
                        </a:lnTo>
                        <a:lnTo>
                          <a:pt x="100" y="305"/>
                        </a:lnTo>
                        <a:lnTo>
                          <a:pt x="100" y="297"/>
                        </a:lnTo>
                        <a:lnTo>
                          <a:pt x="62" y="297"/>
                        </a:lnTo>
                        <a:lnTo>
                          <a:pt x="47" y="284"/>
                        </a:lnTo>
                        <a:lnTo>
                          <a:pt x="13" y="277"/>
                        </a:lnTo>
                        <a:lnTo>
                          <a:pt x="44" y="284"/>
                        </a:lnTo>
                        <a:lnTo>
                          <a:pt x="9" y="275"/>
                        </a:lnTo>
                        <a:lnTo>
                          <a:pt x="13" y="281"/>
                        </a:lnTo>
                        <a:lnTo>
                          <a:pt x="23" y="267"/>
                        </a:lnTo>
                        <a:lnTo>
                          <a:pt x="6" y="272"/>
                        </a:lnTo>
                        <a:lnTo>
                          <a:pt x="17" y="277"/>
                        </a:lnTo>
                        <a:lnTo>
                          <a:pt x="45" y="269"/>
                        </a:lnTo>
                        <a:lnTo>
                          <a:pt x="51" y="287"/>
                        </a:lnTo>
                        <a:lnTo>
                          <a:pt x="45" y="280"/>
                        </a:lnTo>
                        <a:lnTo>
                          <a:pt x="49" y="265"/>
                        </a:lnTo>
                        <a:lnTo>
                          <a:pt x="19" y="285"/>
                        </a:lnTo>
                        <a:lnTo>
                          <a:pt x="32" y="275"/>
                        </a:lnTo>
                        <a:lnTo>
                          <a:pt x="45" y="271"/>
                        </a:lnTo>
                        <a:lnTo>
                          <a:pt x="28" y="273"/>
                        </a:lnTo>
                        <a:lnTo>
                          <a:pt x="49" y="280"/>
                        </a:lnTo>
                        <a:lnTo>
                          <a:pt x="12" y="276"/>
                        </a:lnTo>
                        <a:lnTo>
                          <a:pt x="12" y="273"/>
                        </a:lnTo>
                        <a:lnTo>
                          <a:pt x="45" y="282"/>
                        </a:lnTo>
                        <a:lnTo>
                          <a:pt x="0" y="277"/>
                        </a:lnTo>
                        <a:lnTo>
                          <a:pt x="26" y="280"/>
                        </a:lnTo>
                        <a:lnTo>
                          <a:pt x="15" y="280"/>
                        </a:lnTo>
                        <a:lnTo>
                          <a:pt x="19" y="280"/>
                        </a:lnTo>
                        <a:lnTo>
                          <a:pt x="34" y="265"/>
                        </a:lnTo>
                        <a:lnTo>
                          <a:pt x="41" y="284"/>
                        </a:lnTo>
                        <a:lnTo>
                          <a:pt x="68" y="273"/>
                        </a:lnTo>
                        <a:lnTo>
                          <a:pt x="60" y="273"/>
                        </a:lnTo>
                        <a:lnTo>
                          <a:pt x="64" y="276"/>
                        </a:lnTo>
                        <a:lnTo>
                          <a:pt x="26" y="2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569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1963" y="3560"/>
                    <a:ext cx="134" cy="43"/>
                    <a:chOff x="1963" y="3560"/>
                    <a:chExt cx="134" cy="43"/>
                  </a:xfrm>
                </p:grpSpPr>
                <p:sp>
                  <p:nvSpPr>
                    <p:cNvPr id="17570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963" y="3560"/>
                      <a:ext cx="134" cy="43"/>
                    </a:xfrm>
                    <a:custGeom>
                      <a:avLst/>
                      <a:gdLst>
                        <a:gd name="T0" fmla="*/ 67 w 134"/>
                        <a:gd name="T1" fmla="*/ 0 h 43"/>
                        <a:gd name="T2" fmla="*/ 0 w 134"/>
                        <a:gd name="T3" fmla="*/ 43 h 43"/>
                        <a:gd name="T4" fmla="*/ 134 w 134"/>
                        <a:gd name="T5" fmla="*/ 43 h 43"/>
                        <a:gd name="T6" fmla="*/ 67 w 134"/>
                        <a:gd name="T7" fmla="*/ 0 h 4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34"/>
                        <a:gd name="T13" fmla="*/ 0 h 43"/>
                        <a:gd name="T14" fmla="*/ 134 w 134"/>
                        <a:gd name="T15" fmla="*/ 43 h 4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34" h="43">
                          <a:moveTo>
                            <a:pt x="67" y="0"/>
                          </a:moveTo>
                          <a:lnTo>
                            <a:pt x="0" y="43"/>
                          </a:lnTo>
                          <a:lnTo>
                            <a:pt x="134" y="43"/>
                          </a:lnTo>
                          <a:lnTo>
                            <a:pt x="6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71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963" y="3560"/>
                      <a:ext cx="134" cy="43"/>
                    </a:xfrm>
                    <a:custGeom>
                      <a:avLst/>
                      <a:gdLst>
                        <a:gd name="T0" fmla="*/ 67 w 134"/>
                        <a:gd name="T1" fmla="*/ 0 h 43"/>
                        <a:gd name="T2" fmla="*/ 0 w 134"/>
                        <a:gd name="T3" fmla="*/ 43 h 43"/>
                        <a:gd name="T4" fmla="*/ 134 w 134"/>
                        <a:gd name="T5" fmla="*/ 43 h 43"/>
                        <a:gd name="T6" fmla="*/ 67 w 134"/>
                        <a:gd name="T7" fmla="*/ 0 h 4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34"/>
                        <a:gd name="T13" fmla="*/ 0 h 43"/>
                        <a:gd name="T14" fmla="*/ 134 w 134"/>
                        <a:gd name="T15" fmla="*/ 43 h 4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34" h="43">
                          <a:moveTo>
                            <a:pt x="67" y="0"/>
                          </a:moveTo>
                          <a:lnTo>
                            <a:pt x="0" y="43"/>
                          </a:lnTo>
                          <a:lnTo>
                            <a:pt x="134" y="43"/>
                          </a:lnTo>
                          <a:lnTo>
                            <a:pt x="67" y="0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547" name="Group 121"/>
                <p:cNvGrpSpPr>
                  <a:grpSpLocks/>
                </p:cNvGrpSpPr>
                <p:nvPr/>
              </p:nvGrpSpPr>
              <p:grpSpPr bwMode="auto">
                <a:xfrm>
                  <a:off x="2010" y="3291"/>
                  <a:ext cx="942" cy="337"/>
                  <a:chOff x="2010" y="3291"/>
                  <a:chExt cx="942" cy="337"/>
                </a:xfrm>
              </p:grpSpPr>
              <p:sp>
                <p:nvSpPr>
                  <p:cNvPr id="17548" name="Freeform 122"/>
                  <p:cNvSpPr>
                    <a:spLocks/>
                  </p:cNvSpPr>
                  <p:nvPr/>
                </p:nvSpPr>
                <p:spPr bwMode="auto">
                  <a:xfrm>
                    <a:off x="2010" y="3340"/>
                    <a:ext cx="942" cy="268"/>
                  </a:xfrm>
                  <a:custGeom>
                    <a:avLst/>
                    <a:gdLst>
                      <a:gd name="T0" fmla="*/ 942 w 942"/>
                      <a:gd name="T1" fmla="*/ 187 h 268"/>
                      <a:gd name="T2" fmla="*/ 917 w 942"/>
                      <a:gd name="T3" fmla="*/ 232 h 268"/>
                      <a:gd name="T4" fmla="*/ 791 w 942"/>
                      <a:gd name="T5" fmla="*/ 233 h 268"/>
                      <a:gd name="T6" fmla="*/ 779 w 942"/>
                      <a:gd name="T7" fmla="*/ 216 h 268"/>
                      <a:gd name="T8" fmla="*/ 755 w 942"/>
                      <a:gd name="T9" fmla="*/ 192 h 268"/>
                      <a:gd name="T10" fmla="*/ 718 w 942"/>
                      <a:gd name="T11" fmla="*/ 173 h 268"/>
                      <a:gd name="T12" fmla="*/ 673 w 942"/>
                      <a:gd name="T13" fmla="*/ 170 h 268"/>
                      <a:gd name="T14" fmla="*/ 639 w 942"/>
                      <a:gd name="T15" fmla="*/ 184 h 268"/>
                      <a:gd name="T16" fmla="*/ 620 w 942"/>
                      <a:gd name="T17" fmla="*/ 205 h 268"/>
                      <a:gd name="T18" fmla="*/ 612 w 942"/>
                      <a:gd name="T19" fmla="*/ 222 h 268"/>
                      <a:gd name="T20" fmla="*/ 587 w 942"/>
                      <a:gd name="T21" fmla="*/ 226 h 268"/>
                      <a:gd name="T22" fmla="*/ 198 w 942"/>
                      <a:gd name="T23" fmla="*/ 261 h 268"/>
                      <a:gd name="T24" fmla="*/ 198 w 942"/>
                      <a:gd name="T25" fmla="*/ 249 h 268"/>
                      <a:gd name="T26" fmla="*/ 198 w 942"/>
                      <a:gd name="T27" fmla="*/ 221 h 268"/>
                      <a:gd name="T28" fmla="*/ 192 w 942"/>
                      <a:gd name="T29" fmla="*/ 192 h 268"/>
                      <a:gd name="T30" fmla="*/ 178 w 942"/>
                      <a:gd name="T31" fmla="*/ 175 h 268"/>
                      <a:gd name="T32" fmla="*/ 158 w 942"/>
                      <a:gd name="T33" fmla="*/ 174 h 268"/>
                      <a:gd name="T34" fmla="*/ 136 w 942"/>
                      <a:gd name="T35" fmla="*/ 178 h 268"/>
                      <a:gd name="T36" fmla="*/ 115 w 942"/>
                      <a:gd name="T37" fmla="*/ 188 h 268"/>
                      <a:gd name="T38" fmla="*/ 99 w 942"/>
                      <a:gd name="T39" fmla="*/ 202 h 268"/>
                      <a:gd name="T40" fmla="*/ 85 w 942"/>
                      <a:gd name="T41" fmla="*/ 222 h 268"/>
                      <a:gd name="T42" fmla="*/ 72 w 942"/>
                      <a:gd name="T43" fmla="*/ 241 h 268"/>
                      <a:gd name="T44" fmla="*/ 61 w 942"/>
                      <a:gd name="T45" fmla="*/ 258 h 268"/>
                      <a:gd name="T46" fmla="*/ 57 w 942"/>
                      <a:gd name="T47" fmla="*/ 265 h 268"/>
                      <a:gd name="T48" fmla="*/ 0 w 942"/>
                      <a:gd name="T49" fmla="*/ 226 h 268"/>
                      <a:gd name="T50" fmla="*/ 61 w 942"/>
                      <a:gd name="T51" fmla="*/ 118 h 268"/>
                      <a:gd name="T52" fmla="*/ 104 w 942"/>
                      <a:gd name="T53" fmla="*/ 121 h 268"/>
                      <a:gd name="T54" fmla="*/ 134 w 942"/>
                      <a:gd name="T55" fmla="*/ 97 h 268"/>
                      <a:gd name="T56" fmla="*/ 180 w 942"/>
                      <a:gd name="T57" fmla="*/ 113 h 268"/>
                      <a:gd name="T58" fmla="*/ 244 w 942"/>
                      <a:gd name="T59" fmla="*/ 105 h 268"/>
                      <a:gd name="T60" fmla="*/ 348 w 942"/>
                      <a:gd name="T61" fmla="*/ 25 h 268"/>
                      <a:gd name="T62" fmla="*/ 717 w 942"/>
                      <a:gd name="T63" fmla="*/ 13 h 268"/>
                      <a:gd name="T64" fmla="*/ 889 w 942"/>
                      <a:gd name="T65" fmla="*/ 82 h 2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42"/>
                      <a:gd name="T100" fmla="*/ 0 h 268"/>
                      <a:gd name="T101" fmla="*/ 942 w 942"/>
                      <a:gd name="T102" fmla="*/ 268 h 2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42" h="268">
                        <a:moveTo>
                          <a:pt x="889" y="82"/>
                        </a:moveTo>
                        <a:lnTo>
                          <a:pt x="942" y="187"/>
                        </a:lnTo>
                        <a:lnTo>
                          <a:pt x="914" y="194"/>
                        </a:lnTo>
                        <a:lnTo>
                          <a:pt x="917" y="232"/>
                        </a:lnTo>
                        <a:lnTo>
                          <a:pt x="793" y="236"/>
                        </a:lnTo>
                        <a:lnTo>
                          <a:pt x="791" y="233"/>
                        </a:lnTo>
                        <a:lnTo>
                          <a:pt x="787" y="226"/>
                        </a:lnTo>
                        <a:lnTo>
                          <a:pt x="779" y="216"/>
                        </a:lnTo>
                        <a:lnTo>
                          <a:pt x="768" y="204"/>
                        </a:lnTo>
                        <a:lnTo>
                          <a:pt x="755" y="192"/>
                        </a:lnTo>
                        <a:lnTo>
                          <a:pt x="737" y="181"/>
                        </a:lnTo>
                        <a:lnTo>
                          <a:pt x="718" y="173"/>
                        </a:lnTo>
                        <a:lnTo>
                          <a:pt x="695" y="169"/>
                        </a:lnTo>
                        <a:lnTo>
                          <a:pt x="673" y="170"/>
                        </a:lnTo>
                        <a:lnTo>
                          <a:pt x="654" y="176"/>
                        </a:lnTo>
                        <a:lnTo>
                          <a:pt x="639" y="184"/>
                        </a:lnTo>
                        <a:lnTo>
                          <a:pt x="628" y="195"/>
                        </a:lnTo>
                        <a:lnTo>
                          <a:pt x="620" y="205"/>
                        </a:lnTo>
                        <a:lnTo>
                          <a:pt x="615" y="214"/>
                        </a:lnTo>
                        <a:lnTo>
                          <a:pt x="612" y="222"/>
                        </a:lnTo>
                        <a:lnTo>
                          <a:pt x="611" y="224"/>
                        </a:lnTo>
                        <a:lnTo>
                          <a:pt x="587" y="226"/>
                        </a:lnTo>
                        <a:lnTo>
                          <a:pt x="572" y="251"/>
                        </a:lnTo>
                        <a:lnTo>
                          <a:pt x="198" y="261"/>
                        </a:lnTo>
                        <a:lnTo>
                          <a:pt x="198" y="258"/>
                        </a:lnTo>
                        <a:lnTo>
                          <a:pt x="198" y="249"/>
                        </a:lnTo>
                        <a:lnTo>
                          <a:pt x="198" y="236"/>
                        </a:lnTo>
                        <a:lnTo>
                          <a:pt x="198" y="221"/>
                        </a:lnTo>
                        <a:lnTo>
                          <a:pt x="195" y="205"/>
                        </a:lnTo>
                        <a:lnTo>
                          <a:pt x="192" y="192"/>
                        </a:lnTo>
                        <a:lnTo>
                          <a:pt x="186" y="181"/>
                        </a:lnTo>
                        <a:lnTo>
                          <a:pt x="178" y="175"/>
                        </a:lnTo>
                        <a:lnTo>
                          <a:pt x="168" y="174"/>
                        </a:lnTo>
                        <a:lnTo>
                          <a:pt x="158" y="174"/>
                        </a:lnTo>
                        <a:lnTo>
                          <a:pt x="147" y="175"/>
                        </a:lnTo>
                        <a:lnTo>
                          <a:pt x="136" y="178"/>
                        </a:lnTo>
                        <a:lnTo>
                          <a:pt x="126" y="183"/>
                        </a:lnTo>
                        <a:lnTo>
                          <a:pt x="115" y="188"/>
                        </a:lnTo>
                        <a:lnTo>
                          <a:pt x="106" y="195"/>
                        </a:lnTo>
                        <a:lnTo>
                          <a:pt x="99" y="202"/>
                        </a:lnTo>
                        <a:lnTo>
                          <a:pt x="92" y="211"/>
                        </a:lnTo>
                        <a:lnTo>
                          <a:pt x="85" y="222"/>
                        </a:lnTo>
                        <a:lnTo>
                          <a:pt x="78" y="231"/>
                        </a:lnTo>
                        <a:lnTo>
                          <a:pt x="72" y="241"/>
                        </a:lnTo>
                        <a:lnTo>
                          <a:pt x="66" y="251"/>
                        </a:lnTo>
                        <a:lnTo>
                          <a:pt x="61" y="258"/>
                        </a:lnTo>
                        <a:lnTo>
                          <a:pt x="58" y="264"/>
                        </a:lnTo>
                        <a:lnTo>
                          <a:pt x="57" y="265"/>
                        </a:lnTo>
                        <a:lnTo>
                          <a:pt x="44" y="268"/>
                        </a:lnTo>
                        <a:lnTo>
                          <a:pt x="0" y="226"/>
                        </a:lnTo>
                        <a:lnTo>
                          <a:pt x="46" y="122"/>
                        </a:lnTo>
                        <a:lnTo>
                          <a:pt x="61" y="118"/>
                        </a:lnTo>
                        <a:lnTo>
                          <a:pt x="73" y="94"/>
                        </a:lnTo>
                        <a:lnTo>
                          <a:pt x="104" y="121"/>
                        </a:lnTo>
                        <a:lnTo>
                          <a:pt x="125" y="87"/>
                        </a:lnTo>
                        <a:lnTo>
                          <a:pt x="134" y="97"/>
                        </a:lnTo>
                        <a:lnTo>
                          <a:pt x="149" y="82"/>
                        </a:lnTo>
                        <a:lnTo>
                          <a:pt x="180" y="113"/>
                        </a:lnTo>
                        <a:lnTo>
                          <a:pt x="204" y="99"/>
                        </a:lnTo>
                        <a:lnTo>
                          <a:pt x="244" y="105"/>
                        </a:lnTo>
                        <a:lnTo>
                          <a:pt x="344" y="36"/>
                        </a:lnTo>
                        <a:lnTo>
                          <a:pt x="348" y="25"/>
                        </a:lnTo>
                        <a:lnTo>
                          <a:pt x="640" y="0"/>
                        </a:lnTo>
                        <a:lnTo>
                          <a:pt x="717" y="13"/>
                        </a:lnTo>
                        <a:lnTo>
                          <a:pt x="768" y="84"/>
                        </a:lnTo>
                        <a:lnTo>
                          <a:pt x="889" y="82"/>
                        </a:lnTo>
                        <a:close/>
                      </a:path>
                    </a:pathLst>
                  </a:custGeom>
                  <a:solidFill>
                    <a:srgbClr val="6B00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9" name="Freeform 123"/>
                  <p:cNvSpPr>
                    <a:spLocks/>
                  </p:cNvSpPr>
                  <p:nvPr/>
                </p:nvSpPr>
                <p:spPr bwMode="auto">
                  <a:xfrm>
                    <a:off x="2484" y="3349"/>
                    <a:ext cx="161" cy="86"/>
                  </a:xfrm>
                  <a:custGeom>
                    <a:avLst/>
                    <a:gdLst>
                      <a:gd name="T0" fmla="*/ 161 w 161"/>
                      <a:gd name="T1" fmla="*/ 0 h 86"/>
                      <a:gd name="T2" fmla="*/ 139 w 161"/>
                      <a:gd name="T3" fmla="*/ 80 h 86"/>
                      <a:gd name="T4" fmla="*/ 0 w 161"/>
                      <a:gd name="T5" fmla="*/ 86 h 86"/>
                      <a:gd name="T6" fmla="*/ 10 w 161"/>
                      <a:gd name="T7" fmla="*/ 14 h 86"/>
                      <a:gd name="T8" fmla="*/ 161 w 161"/>
                      <a:gd name="T9" fmla="*/ 0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86"/>
                      <a:gd name="T17" fmla="*/ 161 w 161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86">
                        <a:moveTo>
                          <a:pt x="161" y="0"/>
                        </a:moveTo>
                        <a:lnTo>
                          <a:pt x="139" y="80"/>
                        </a:lnTo>
                        <a:lnTo>
                          <a:pt x="0" y="86"/>
                        </a:lnTo>
                        <a:lnTo>
                          <a:pt x="10" y="14"/>
                        </a:lnTo>
                        <a:lnTo>
                          <a:pt x="1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0" name="Freeform 124"/>
                  <p:cNvSpPr>
                    <a:spLocks/>
                  </p:cNvSpPr>
                  <p:nvPr/>
                </p:nvSpPr>
                <p:spPr bwMode="auto">
                  <a:xfrm>
                    <a:off x="2338" y="3363"/>
                    <a:ext cx="141" cy="72"/>
                  </a:xfrm>
                  <a:custGeom>
                    <a:avLst/>
                    <a:gdLst>
                      <a:gd name="T0" fmla="*/ 141 w 141"/>
                      <a:gd name="T1" fmla="*/ 0 h 72"/>
                      <a:gd name="T2" fmla="*/ 126 w 141"/>
                      <a:gd name="T3" fmla="*/ 66 h 72"/>
                      <a:gd name="T4" fmla="*/ 0 w 141"/>
                      <a:gd name="T5" fmla="*/ 72 h 72"/>
                      <a:gd name="T6" fmla="*/ 32 w 141"/>
                      <a:gd name="T7" fmla="*/ 7 h 72"/>
                      <a:gd name="T8" fmla="*/ 141 w 141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1"/>
                      <a:gd name="T16" fmla="*/ 0 h 72"/>
                      <a:gd name="T17" fmla="*/ 141 w 141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1" h="72">
                        <a:moveTo>
                          <a:pt x="141" y="0"/>
                        </a:moveTo>
                        <a:lnTo>
                          <a:pt x="126" y="66"/>
                        </a:lnTo>
                        <a:lnTo>
                          <a:pt x="0" y="72"/>
                        </a:lnTo>
                        <a:lnTo>
                          <a:pt x="32" y="7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1" name="Freeform 125"/>
                  <p:cNvSpPr>
                    <a:spLocks/>
                  </p:cNvSpPr>
                  <p:nvPr/>
                </p:nvSpPr>
                <p:spPr bwMode="auto">
                  <a:xfrm>
                    <a:off x="2654" y="3349"/>
                    <a:ext cx="106" cy="72"/>
                  </a:xfrm>
                  <a:custGeom>
                    <a:avLst/>
                    <a:gdLst>
                      <a:gd name="T0" fmla="*/ 13 w 106"/>
                      <a:gd name="T1" fmla="*/ 0 h 72"/>
                      <a:gd name="T2" fmla="*/ 0 w 106"/>
                      <a:gd name="T3" fmla="*/ 72 h 72"/>
                      <a:gd name="T4" fmla="*/ 106 w 106"/>
                      <a:gd name="T5" fmla="*/ 72 h 72"/>
                      <a:gd name="T6" fmla="*/ 68 w 106"/>
                      <a:gd name="T7" fmla="*/ 0 h 72"/>
                      <a:gd name="T8" fmla="*/ 13 w 106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72"/>
                      <a:gd name="T17" fmla="*/ 106 w 106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72">
                        <a:moveTo>
                          <a:pt x="13" y="0"/>
                        </a:moveTo>
                        <a:lnTo>
                          <a:pt x="0" y="72"/>
                        </a:lnTo>
                        <a:lnTo>
                          <a:pt x="106" y="72"/>
                        </a:lnTo>
                        <a:lnTo>
                          <a:pt x="68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2" name="Freeform 126"/>
                  <p:cNvSpPr>
                    <a:spLocks/>
                  </p:cNvSpPr>
                  <p:nvPr/>
                </p:nvSpPr>
                <p:spPr bwMode="auto">
                  <a:xfrm>
                    <a:off x="2663" y="3357"/>
                    <a:ext cx="86" cy="57"/>
                  </a:xfrm>
                  <a:custGeom>
                    <a:avLst/>
                    <a:gdLst>
                      <a:gd name="T0" fmla="*/ 11 w 86"/>
                      <a:gd name="T1" fmla="*/ 2 h 57"/>
                      <a:gd name="T2" fmla="*/ 58 w 86"/>
                      <a:gd name="T3" fmla="*/ 0 h 57"/>
                      <a:gd name="T4" fmla="*/ 86 w 86"/>
                      <a:gd name="T5" fmla="*/ 57 h 57"/>
                      <a:gd name="T6" fmla="*/ 0 w 86"/>
                      <a:gd name="T7" fmla="*/ 57 h 57"/>
                      <a:gd name="T8" fmla="*/ 11 w 86"/>
                      <a:gd name="T9" fmla="*/ 2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57"/>
                      <a:gd name="T17" fmla="*/ 86 w 86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57">
                        <a:moveTo>
                          <a:pt x="11" y="2"/>
                        </a:moveTo>
                        <a:lnTo>
                          <a:pt x="58" y="0"/>
                        </a:lnTo>
                        <a:lnTo>
                          <a:pt x="86" y="57"/>
                        </a:lnTo>
                        <a:lnTo>
                          <a:pt x="0" y="57"/>
                        </a:lnTo>
                        <a:lnTo>
                          <a:pt x="11" y="2"/>
                        </a:lnTo>
                        <a:close/>
                      </a:path>
                    </a:pathLst>
                  </a:custGeom>
                  <a:solidFill>
                    <a:srgbClr val="91BC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3" name="Freeform 127"/>
                  <p:cNvSpPr>
                    <a:spLocks/>
                  </p:cNvSpPr>
                  <p:nvPr/>
                </p:nvSpPr>
                <p:spPr bwMode="auto">
                  <a:xfrm>
                    <a:off x="2016" y="3291"/>
                    <a:ext cx="320" cy="144"/>
                  </a:xfrm>
                  <a:custGeom>
                    <a:avLst/>
                    <a:gdLst>
                      <a:gd name="T0" fmla="*/ 170 w 320"/>
                      <a:gd name="T1" fmla="*/ 138 h 144"/>
                      <a:gd name="T2" fmla="*/ 143 w 320"/>
                      <a:gd name="T3" fmla="*/ 125 h 144"/>
                      <a:gd name="T4" fmla="*/ 132 w 320"/>
                      <a:gd name="T5" fmla="*/ 135 h 144"/>
                      <a:gd name="T6" fmla="*/ 111 w 320"/>
                      <a:gd name="T7" fmla="*/ 121 h 144"/>
                      <a:gd name="T8" fmla="*/ 96 w 320"/>
                      <a:gd name="T9" fmla="*/ 144 h 144"/>
                      <a:gd name="T10" fmla="*/ 73 w 320"/>
                      <a:gd name="T11" fmla="*/ 130 h 144"/>
                      <a:gd name="T12" fmla="*/ 60 w 320"/>
                      <a:gd name="T13" fmla="*/ 144 h 144"/>
                      <a:gd name="T14" fmla="*/ 42 w 320"/>
                      <a:gd name="T15" fmla="*/ 131 h 144"/>
                      <a:gd name="T16" fmla="*/ 20 w 320"/>
                      <a:gd name="T17" fmla="*/ 108 h 144"/>
                      <a:gd name="T18" fmla="*/ 0 w 320"/>
                      <a:gd name="T19" fmla="*/ 28 h 144"/>
                      <a:gd name="T20" fmla="*/ 47 w 320"/>
                      <a:gd name="T21" fmla="*/ 74 h 144"/>
                      <a:gd name="T22" fmla="*/ 106 w 320"/>
                      <a:gd name="T23" fmla="*/ 0 h 144"/>
                      <a:gd name="T24" fmla="*/ 114 w 320"/>
                      <a:gd name="T25" fmla="*/ 66 h 144"/>
                      <a:gd name="T26" fmla="*/ 170 w 320"/>
                      <a:gd name="T27" fmla="*/ 9 h 144"/>
                      <a:gd name="T28" fmla="*/ 170 w 320"/>
                      <a:gd name="T29" fmla="*/ 63 h 144"/>
                      <a:gd name="T30" fmla="*/ 247 w 320"/>
                      <a:gd name="T31" fmla="*/ 32 h 144"/>
                      <a:gd name="T32" fmla="*/ 214 w 320"/>
                      <a:gd name="T33" fmla="*/ 80 h 144"/>
                      <a:gd name="T34" fmla="*/ 320 w 320"/>
                      <a:gd name="T35" fmla="*/ 66 h 144"/>
                      <a:gd name="T36" fmla="*/ 170 w 320"/>
                      <a:gd name="T37" fmla="*/ 138 h 14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20"/>
                      <a:gd name="T58" fmla="*/ 0 h 144"/>
                      <a:gd name="T59" fmla="*/ 320 w 320"/>
                      <a:gd name="T60" fmla="*/ 144 h 14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20" h="144">
                        <a:moveTo>
                          <a:pt x="170" y="138"/>
                        </a:moveTo>
                        <a:lnTo>
                          <a:pt x="143" y="125"/>
                        </a:lnTo>
                        <a:lnTo>
                          <a:pt x="132" y="135"/>
                        </a:lnTo>
                        <a:lnTo>
                          <a:pt x="111" y="121"/>
                        </a:lnTo>
                        <a:lnTo>
                          <a:pt x="96" y="144"/>
                        </a:lnTo>
                        <a:lnTo>
                          <a:pt x="73" y="130"/>
                        </a:lnTo>
                        <a:lnTo>
                          <a:pt x="60" y="144"/>
                        </a:lnTo>
                        <a:lnTo>
                          <a:pt x="42" y="131"/>
                        </a:lnTo>
                        <a:lnTo>
                          <a:pt x="20" y="108"/>
                        </a:lnTo>
                        <a:lnTo>
                          <a:pt x="0" y="28"/>
                        </a:lnTo>
                        <a:lnTo>
                          <a:pt x="47" y="74"/>
                        </a:lnTo>
                        <a:lnTo>
                          <a:pt x="106" y="0"/>
                        </a:lnTo>
                        <a:lnTo>
                          <a:pt x="114" y="66"/>
                        </a:lnTo>
                        <a:lnTo>
                          <a:pt x="170" y="9"/>
                        </a:lnTo>
                        <a:lnTo>
                          <a:pt x="170" y="63"/>
                        </a:lnTo>
                        <a:lnTo>
                          <a:pt x="247" y="32"/>
                        </a:lnTo>
                        <a:lnTo>
                          <a:pt x="214" y="80"/>
                        </a:lnTo>
                        <a:lnTo>
                          <a:pt x="320" y="66"/>
                        </a:lnTo>
                        <a:lnTo>
                          <a:pt x="170" y="13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4" name="Freeform 128"/>
                  <p:cNvSpPr>
                    <a:spLocks/>
                  </p:cNvSpPr>
                  <p:nvPr/>
                </p:nvSpPr>
                <p:spPr bwMode="auto">
                  <a:xfrm>
                    <a:off x="2080" y="3538"/>
                    <a:ext cx="111" cy="90"/>
                  </a:xfrm>
                  <a:custGeom>
                    <a:avLst/>
                    <a:gdLst>
                      <a:gd name="T0" fmla="*/ 75 w 111"/>
                      <a:gd name="T1" fmla="*/ 0 h 90"/>
                      <a:gd name="T2" fmla="*/ 66 w 111"/>
                      <a:gd name="T3" fmla="*/ 0 h 90"/>
                      <a:gd name="T4" fmla="*/ 56 w 111"/>
                      <a:gd name="T5" fmla="*/ 4 h 90"/>
                      <a:gd name="T6" fmla="*/ 45 w 111"/>
                      <a:gd name="T7" fmla="*/ 10 h 90"/>
                      <a:gd name="T8" fmla="*/ 36 w 111"/>
                      <a:gd name="T9" fmla="*/ 19 h 90"/>
                      <a:gd name="T10" fmla="*/ 27 w 111"/>
                      <a:gd name="T11" fmla="*/ 28 h 90"/>
                      <a:gd name="T12" fmla="*/ 18 w 111"/>
                      <a:gd name="T13" fmla="*/ 38 h 90"/>
                      <a:gd name="T14" fmla="*/ 13 w 111"/>
                      <a:gd name="T15" fmla="*/ 48 h 90"/>
                      <a:gd name="T16" fmla="*/ 9 w 111"/>
                      <a:gd name="T17" fmla="*/ 57 h 90"/>
                      <a:gd name="T18" fmla="*/ 6 w 111"/>
                      <a:gd name="T19" fmla="*/ 65 h 90"/>
                      <a:gd name="T20" fmla="*/ 3 w 111"/>
                      <a:gd name="T21" fmla="*/ 71 h 90"/>
                      <a:gd name="T22" fmla="*/ 0 w 111"/>
                      <a:gd name="T23" fmla="*/ 75 h 90"/>
                      <a:gd name="T24" fmla="*/ 0 w 111"/>
                      <a:gd name="T25" fmla="*/ 79 h 90"/>
                      <a:gd name="T26" fmla="*/ 1 w 111"/>
                      <a:gd name="T27" fmla="*/ 83 h 90"/>
                      <a:gd name="T28" fmla="*/ 7 w 111"/>
                      <a:gd name="T29" fmla="*/ 85 h 90"/>
                      <a:gd name="T30" fmla="*/ 18 w 111"/>
                      <a:gd name="T31" fmla="*/ 86 h 90"/>
                      <a:gd name="T32" fmla="*/ 34 w 111"/>
                      <a:gd name="T33" fmla="*/ 86 h 90"/>
                      <a:gd name="T34" fmla="*/ 51 w 111"/>
                      <a:gd name="T35" fmla="*/ 86 h 90"/>
                      <a:gd name="T36" fmla="*/ 65 w 111"/>
                      <a:gd name="T37" fmla="*/ 88 h 90"/>
                      <a:gd name="T38" fmla="*/ 77 w 111"/>
                      <a:gd name="T39" fmla="*/ 89 h 90"/>
                      <a:gd name="T40" fmla="*/ 86 w 111"/>
                      <a:gd name="T41" fmla="*/ 89 h 90"/>
                      <a:gd name="T42" fmla="*/ 94 w 111"/>
                      <a:gd name="T43" fmla="*/ 90 h 90"/>
                      <a:gd name="T44" fmla="*/ 100 w 111"/>
                      <a:gd name="T45" fmla="*/ 90 h 90"/>
                      <a:gd name="T46" fmla="*/ 104 w 111"/>
                      <a:gd name="T47" fmla="*/ 89 h 90"/>
                      <a:gd name="T48" fmla="*/ 109 w 111"/>
                      <a:gd name="T49" fmla="*/ 86 h 90"/>
                      <a:gd name="T50" fmla="*/ 111 w 111"/>
                      <a:gd name="T51" fmla="*/ 78 h 90"/>
                      <a:gd name="T52" fmla="*/ 109 w 111"/>
                      <a:gd name="T53" fmla="*/ 65 h 90"/>
                      <a:gd name="T54" fmla="*/ 104 w 111"/>
                      <a:gd name="T55" fmla="*/ 50 h 90"/>
                      <a:gd name="T56" fmla="*/ 104 w 111"/>
                      <a:gd name="T57" fmla="*/ 38 h 90"/>
                      <a:gd name="T58" fmla="*/ 104 w 111"/>
                      <a:gd name="T59" fmla="*/ 32 h 90"/>
                      <a:gd name="T60" fmla="*/ 103 w 111"/>
                      <a:gd name="T61" fmla="*/ 26 h 90"/>
                      <a:gd name="T62" fmla="*/ 101 w 111"/>
                      <a:gd name="T63" fmla="*/ 20 h 90"/>
                      <a:gd name="T64" fmla="*/ 97 w 111"/>
                      <a:gd name="T65" fmla="*/ 14 h 90"/>
                      <a:gd name="T66" fmla="*/ 93 w 111"/>
                      <a:gd name="T67" fmla="*/ 9 h 90"/>
                      <a:gd name="T68" fmla="*/ 87 w 111"/>
                      <a:gd name="T69" fmla="*/ 4 h 90"/>
                      <a:gd name="T70" fmla="*/ 82 w 111"/>
                      <a:gd name="T71" fmla="*/ 1 h 90"/>
                      <a:gd name="T72" fmla="*/ 75 w 111"/>
                      <a:gd name="T73" fmla="*/ 0 h 9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11"/>
                      <a:gd name="T112" fmla="*/ 0 h 90"/>
                      <a:gd name="T113" fmla="*/ 111 w 111"/>
                      <a:gd name="T114" fmla="*/ 90 h 9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11" h="90">
                        <a:moveTo>
                          <a:pt x="75" y="0"/>
                        </a:moveTo>
                        <a:lnTo>
                          <a:pt x="66" y="0"/>
                        </a:lnTo>
                        <a:lnTo>
                          <a:pt x="56" y="4"/>
                        </a:lnTo>
                        <a:lnTo>
                          <a:pt x="45" y="10"/>
                        </a:lnTo>
                        <a:lnTo>
                          <a:pt x="36" y="19"/>
                        </a:lnTo>
                        <a:lnTo>
                          <a:pt x="27" y="28"/>
                        </a:lnTo>
                        <a:lnTo>
                          <a:pt x="18" y="38"/>
                        </a:lnTo>
                        <a:lnTo>
                          <a:pt x="13" y="48"/>
                        </a:lnTo>
                        <a:lnTo>
                          <a:pt x="9" y="57"/>
                        </a:lnTo>
                        <a:lnTo>
                          <a:pt x="6" y="65"/>
                        </a:lnTo>
                        <a:lnTo>
                          <a:pt x="3" y="71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1" y="83"/>
                        </a:lnTo>
                        <a:lnTo>
                          <a:pt x="7" y="85"/>
                        </a:lnTo>
                        <a:lnTo>
                          <a:pt x="18" y="86"/>
                        </a:lnTo>
                        <a:lnTo>
                          <a:pt x="34" y="86"/>
                        </a:lnTo>
                        <a:lnTo>
                          <a:pt x="51" y="86"/>
                        </a:lnTo>
                        <a:lnTo>
                          <a:pt x="65" y="88"/>
                        </a:lnTo>
                        <a:lnTo>
                          <a:pt x="77" y="89"/>
                        </a:lnTo>
                        <a:lnTo>
                          <a:pt x="86" y="89"/>
                        </a:lnTo>
                        <a:lnTo>
                          <a:pt x="94" y="90"/>
                        </a:lnTo>
                        <a:lnTo>
                          <a:pt x="100" y="90"/>
                        </a:lnTo>
                        <a:lnTo>
                          <a:pt x="104" y="89"/>
                        </a:lnTo>
                        <a:lnTo>
                          <a:pt x="109" y="86"/>
                        </a:lnTo>
                        <a:lnTo>
                          <a:pt x="111" y="78"/>
                        </a:lnTo>
                        <a:lnTo>
                          <a:pt x="109" y="65"/>
                        </a:lnTo>
                        <a:lnTo>
                          <a:pt x="104" y="50"/>
                        </a:lnTo>
                        <a:lnTo>
                          <a:pt x="104" y="38"/>
                        </a:lnTo>
                        <a:lnTo>
                          <a:pt x="104" y="32"/>
                        </a:lnTo>
                        <a:lnTo>
                          <a:pt x="103" y="26"/>
                        </a:lnTo>
                        <a:lnTo>
                          <a:pt x="101" y="20"/>
                        </a:lnTo>
                        <a:lnTo>
                          <a:pt x="97" y="14"/>
                        </a:lnTo>
                        <a:lnTo>
                          <a:pt x="93" y="9"/>
                        </a:lnTo>
                        <a:lnTo>
                          <a:pt x="87" y="4"/>
                        </a:lnTo>
                        <a:lnTo>
                          <a:pt x="82" y="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5" name="Freeform 129"/>
                  <p:cNvSpPr>
                    <a:spLocks/>
                  </p:cNvSpPr>
                  <p:nvPr/>
                </p:nvSpPr>
                <p:spPr bwMode="auto">
                  <a:xfrm>
                    <a:off x="2651" y="3521"/>
                    <a:ext cx="112" cy="96"/>
                  </a:xfrm>
                  <a:custGeom>
                    <a:avLst/>
                    <a:gdLst>
                      <a:gd name="T0" fmla="*/ 56 w 112"/>
                      <a:gd name="T1" fmla="*/ 0 h 96"/>
                      <a:gd name="T2" fmla="*/ 67 w 112"/>
                      <a:gd name="T3" fmla="*/ 1 h 96"/>
                      <a:gd name="T4" fmla="*/ 78 w 112"/>
                      <a:gd name="T5" fmla="*/ 4 h 96"/>
                      <a:gd name="T6" fmla="*/ 87 w 112"/>
                      <a:gd name="T7" fmla="*/ 9 h 96"/>
                      <a:gd name="T8" fmla="*/ 95 w 112"/>
                      <a:gd name="T9" fmla="*/ 14 h 96"/>
                      <a:gd name="T10" fmla="*/ 102 w 112"/>
                      <a:gd name="T11" fmla="*/ 21 h 96"/>
                      <a:gd name="T12" fmla="*/ 107 w 112"/>
                      <a:gd name="T13" fmla="*/ 30 h 96"/>
                      <a:gd name="T14" fmla="*/ 111 w 112"/>
                      <a:gd name="T15" fmla="*/ 39 h 96"/>
                      <a:gd name="T16" fmla="*/ 112 w 112"/>
                      <a:gd name="T17" fmla="*/ 48 h 96"/>
                      <a:gd name="T18" fmla="*/ 111 w 112"/>
                      <a:gd name="T19" fmla="*/ 59 h 96"/>
                      <a:gd name="T20" fmla="*/ 107 w 112"/>
                      <a:gd name="T21" fmla="*/ 67 h 96"/>
                      <a:gd name="T22" fmla="*/ 102 w 112"/>
                      <a:gd name="T23" fmla="*/ 75 h 96"/>
                      <a:gd name="T24" fmla="*/ 95 w 112"/>
                      <a:gd name="T25" fmla="*/ 83 h 96"/>
                      <a:gd name="T26" fmla="*/ 87 w 112"/>
                      <a:gd name="T27" fmla="*/ 89 h 96"/>
                      <a:gd name="T28" fmla="*/ 78 w 112"/>
                      <a:gd name="T29" fmla="*/ 93 h 96"/>
                      <a:gd name="T30" fmla="*/ 67 w 112"/>
                      <a:gd name="T31" fmla="*/ 96 h 96"/>
                      <a:gd name="T32" fmla="*/ 56 w 112"/>
                      <a:gd name="T33" fmla="*/ 96 h 96"/>
                      <a:gd name="T34" fmla="*/ 45 w 112"/>
                      <a:gd name="T35" fmla="*/ 96 h 96"/>
                      <a:gd name="T36" fmla="*/ 34 w 112"/>
                      <a:gd name="T37" fmla="*/ 93 h 96"/>
                      <a:gd name="T38" fmla="*/ 25 w 112"/>
                      <a:gd name="T39" fmla="*/ 89 h 96"/>
                      <a:gd name="T40" fmla="*/ 16 w 112"/>
                      <a:gd name="T41" fmla="*/ 83 h 96"/>
                      <a:gd name="T42" fmla="*/ 10 w 112"/>
                      <a:gd name="T43" fmla="*/ 75 h 96"/>
                      <a:gd name="T44" fmla="*/ 4 w 112"/>
                      <a:gd name="T45" fmla="*/ 67 h 96"/>
                      <a:gd name="T46" fmla="*/ 1 w 112"/>
                      <a:gd name="T47" fmla="*/ 59 h 96"/>
                      <a:gd name="T48" fmla="*/ 0 w 112"/>
                      <a:gd name="T49" fmla="*/ 48 h 96"/>
                      <a:gd name="T50" fmla="*/ 1 w 112"/>
                      <a:gd name="T51" fmla="*/ 39 h 96"/>
                      <a:gd name="T52" fmla="*/ 4 w 112"/>
                      <a:gd name="T53" fmla="*/ 30 h 96"/>
                      <a:gd name="T54" fmla="*/ 10 w 112"/>
                      <a:gd name="T55" fmla="*/ 21 h 96"/>
                      <a:gd name="T56" fmla="*/ 16 w 112"/>
                      <a:gd name="T57" fmla="*/ 14 h 96"/>
                      <a:gd name="T58" fmla="*/ 25 w 112"/>
                      <a:gd name="T59" fmla="*/ 9 h 96"/>
                      <a:gd name="T60" fmla="*/ 34 w 112"/>
                      <a:gd name="T61" fmla="*/ 4 h 96"/>
                      <a:gd name="T62" fmla="*/ 45 w 112"/>
                      <a:gd name="T63" fmla="*/ 1 h 96"/>
                      <a:gd name="T64" fmla="*/ 56 w 112"/>
                      <a:gd name="T65" fmla="*/ 0 h 9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2"/>
                      <a:gd name="T100" fmla="*/ 0 h 96"/>
                      <a:gd name="T101" fmla="*/ 112 w 112"/>
                      <a:gd name="T102" fmla="*/ 96 h 9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2" h="96">
                        <a:moveTo>
                          <a:pt x="56" y="0"/>
                        </a:moveTo>
                        <a:lnTo>
                          <a:pt x="67" y="1"/>
                        </a:lnTo>
                        <a:lnTo>
                          <a:pt x="78" y="4"/>
                        </a:lnTo>
                        <a:lnTo>
                          <a:pt x="87" y="9"/>
                        </a:lnTo>
                        <a:lnTo>
                          <a:pt x="95" y="14"/>
                        </a:lnTo>
                        <a:lnTo>
                          <a:pt x="102" y="21"/>
                        </a:lnTo>
                        <a:lnTo>
                          <a:pt x="107" y="30"/>
                        </a:lnTo>
                        <a:lnTo>
                          <a:pt x="111" y="39"/>
                        </a:lnTo>
                        <a:lnTo>
                          <a:pt x="112" y="48"/>
                        </a:lnTo>
                        <a:lnTo>
                          <a:pt x="111" y="59"/>
                        </a:lnTo>
                        <a:lnTo>
                          <a:pt x="107" y="67"/>
                        </a:lnTo>
                        <a:lnTo>
                          <a:pt x="102" y="75"/>
                        </a:lnTo>
                        <a:lnTo>
                          <a:pt x="95" y="83"/>
                        </a:lnTo>
                        <a:lnTo>
                          <a:pt x="87" y="89"/>
                        </a:lnTo>
                        <a:lnTo>
                          <a:pt x="78" y="93"/>
                        </a:lnTo>
                        <a:lnTo>
                          <a:pt x="67" y="96"/>
                        </a:lnTo>
                        <a:lnTo>
                          <a:pt x="56" y="96"/>
                        </a:lnTo>
                        <a:lnTo>
                          <a:pt x="45" y="96"/>
                        </a:lnTo>
                        <a:lnTo>
                          <a:pt x="34" y="93"/>
                        </a:lnTo>
                        <a:lnTo>
                          <a:pt x="25" y="89"/>
                        </a:lnTo>
                        <a:lnTo>
                          <a:pt x="16" y="83"/>
                        </a:lnTo>
                        <a:lnTo>
                          <a:pt x="10" y="75"/>
                        </a:lnTo>
                        <a:lnTo>
                          <a:pt x="4" y="67"/>
                        </a:lnTo>
                        <a:lnTo>
                          <a:pt x="1" y="59"/>
                        </a:lnTo>
                        <a:lnTo>
                          <a:pt x="0" y="48"/>
                        </a:lnTo>
                        <a:lnTo>
                          <a:pt x="1" y="39"/>
                        </a:lnTo>
                        <a:lnTo>
                          <a:pt x="4" y="30"/>
                        </a:lnTo>
                        <a:lnTo>
                          <a:pt x="10" y="21"/>
                        </a:lnTo>
                        <a:lnTo>
                          <a:pt x="16" y="14"/>
                        </a:lnTo>
                        <a:lnTo>
                          <a:pt x="25" y="9"/>
                        </a:lnTo>
                        <a:lnTo>
                          <a:pt x="34" y="4"/>
                        </a:lnTo>
                        <a:lnTo>
                          <a:pt x="45" y="1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6" name="Freeform 130"/>
                  <p:cNvSpPr>
                    <a:spLocks/>
                  </p:cNvSpPr>
                  <p:nvPr/>
                </p:nvSpPr>
                <p:spPr bwMode="auto">
                  <a:xfrm>
                    <a:off x="2103" y="3452"/>
                    <a:ext cx="15" cy="45"/>
                  </a:xfrm>
                  <a:custGeom>
                    <a:avLst/>
                    <a:gdLst>
                      <a:gd name="T0" fmla="*/ 15 w 15"/>
                      <a:gd name="T1" fmla="*/ 6 h 45"/>
                      <a:gd name="T2" fmla="*/ 15 w 15"/>
                      <a:gd name="T3" fmla="*/ 45 h 45"/>
                      <a:gd name="T4" fmla="*/ 0 w 15"/>
                      <a:gd name="T5" fmla="*/ 0 h 45"/>
                      <a:gd name="T6" fmla="*/ 15 w 15"/>
                      <a:gd name="T7" fmla="*/ 6 h 4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"/>
                      <a:gd name="T13" fmla="*/ 0 h 45"/>
                      <a:gd name="T14" fmla="*/ 15 w 15"/>
                      <a:gd name="T15" fmla="*/ 45 h 4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" h="45">
                        <a:moveTo>
                          <a:pt x="15" y="6"/>
                        </a:moveTo>
                        <a:lnTo>
                          <a:pt x="15" y="45"/>
                        </a:lnTo>
                        <a:lnTo>
                          <a:pt x="0" y="0"/>
                        </a:lnTo>
                        <a:lnTo>
                          <a:pt x="15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7" name="Freeform 131"/>
                  <p:cNvSpPr>
                    <a:spLocks/>
                  </p:cNvSpPr>
                  <p:nvPr/>
                </p:nvSpPr>
                <p:spPr bwMode="auto">
                  <a:xfrm>
                    <a:off x="2139" y="3415"/>
                    <a:ext cx="11" cy="51"/>
                  </a:xfrm>
                  <a:custGeom>
                    <a:avLst/>
                    <a:gdLst>
                      <a:gd name="T0" fmla="*/ 8 w 11"/>
                      <a:gd name="T1" fmla="*/ 0 h 51"/>
                      <a:gd name="T2" fmla="*/ 0 w 11"/>
                      <a:gd name="T3" fmla="*/ 2 h 51"/>
                      <a:gd name="T4" fmla="*/ 11 w 11"/>
                      <a:gd name="T5" fmla="*/ 51 h 51"/>
                      <a:gd name="T6" fmla="*/ 8 w 11"/>
                      <a:gd name="T7" fmla="*/ 0 h 5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51"/>
                      <a:gd name="T14" fmla="*/ 11 w 11"/>
                      <a:gd name="T15" fmla="*/ 51 h 5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51">
                        <a:moveTo>
                          <a:pt x="8" y="0"/>
                        </a:moveTo>
                        <a:lnTo>
                          <a:pt x="0" y="2"/>
                        </a:lnTo>
                        <a:lnTo>
                          <a:pt x="11" y="51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8" name="Freeform 132"/>
                  <p:cNvSpPr>
                    <a:spLocks/>
                  </p:cNvSpPr>
                  <p:nvPr/>
                </p:nvSpPr>
                <p:spPr bwMode="auto">
                  <a:xfrm>
                    <a:off x="2185" y="3435"/>
                    <a:ext cx="27" cy="49"/>
                  </a:xfrm>
                  <a:custGeom>
                    <a:avLst/>
                    <a:gdLst>
                      <a:gd name="T0" fmla="*/ 0 w 27"/>
                      <a:gd name="T1" fmla="*/ 0 h 49"/>
                      <a:gd name="T2" fmla="*/ 27 w 27"/>
                      <a:gd name="T3" fmla="*/ 49 h 49"/>
                      <a:gd name="T4" fmla="*/ 21 w 27"/>
                      <a:gd name="T5" fmla="*/ 4 h 49"/>
                      <a:gd name="T6" fmla="*/ 0 w 27"/>
                      <a:gd name="T7" fmla="*/ 0 h 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49"/>
                      <a:gd name="T14" fmla="*/ 27 w 27"/>
                      <a:gd name="T15" fmla="*/ 49 h 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49">
                        <a:moveTo>
                          <a:pt x="0" y="0"/>
                        </a:moveTo>
                        <a:lnTo>
                          <a:pt x="27" y="49"/>
                        </a:lnTo>
                        <a:lnTo>
                          <a:pt x="21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9" name="Freeform 133"/>
                  <p:cNvSpPr>
                    <a:spLocks/>
                  </p:cNvSpPr>
                  <p:nvPr/>
                </p:nvSpPr>
                <p:spPr bwMode="auto">
                  <a:xfrm>
                    <a:off x="2267" y="3392"/>
                    <a:ext cx="84" cy="55"/>
                  </a:xfrm>
                  <a:custGeom>
                    <a:avLst/>
                    <a:gdLst>
                      <a:gd name="T0" fmla="*/ 84 w 84"/>
                      <a:gd name="T1" fmla="*/ 0 h 55"/>
                      <a:gd name="T2" fmla="*/ 42 w 84"/>
                      <a:gd name="T3" fmla="*/ 50 h 55"/>
                      <a:gd name="T4" fmla="*/ 0 w 84"/>
                      <a:gd name="T5" fmla="*/ 55 h 55"/>
                      <a:gd name="T6" fmla="*/ 55 w 84"/>
                      <a:gd name="T7" fmla="*/ 18 h 55"/>
                      <a:gd name="T8" fmla="*/ 84 w 84"/>
                      <a:gd name="T9" fmla="*/ 0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55"/>
                      <a:gd name="T17" fmla="*/ 84 w 84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55">
                        <a:moveTo>
                          <a:pt x="84" y="0"/>
                        </a:moveTo>
                        <a:lnTo>
                          <a:pt x="42" y="50"/>
                        </a:lnTo>
                        <a:lnTo>
                          <a:pt x="0" y="55"/>
                        </a:lnTo>
                        <a:lnTo>
                          <a:pt x="55" y="18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0" name="Freeform 134"/>
                  <p:cNvSpPr>
                    <a:spLocks/>
                  </p:cNvSpPr>
                  <p:nvPr/>
                </p:nvSpPr>
                <p:spPr bwMode="auto">
                  <a:xfrm>
                    <a:off x="2029" y="3494"/>
                    <a:ext cx="29" cy="27"/>
                  </a:xfrm>
                  <a:custGeom>
                    <a:avLst/>
                    <a:gdLst>
                      <a:gd name="T0" fmla="*/ 7 w 29"/>
                      <a:gd name="T1" fmla="*/ 0 h 27"/>
                      <a:gd name="T2" fmla="*/ 29 w 29"/>
                      <a:gd name="T3" fmla="*/ 27 h 27"/>
                      <a:gd name="T4" fmla="*/ 0 w 29"/>
                      <a:gd name="T5" fmla="*/ 15 h 27"/>
                      <a:gd name="T6" fmla="*/ 7 w 29"/>
                      <a:gd name="T7" fmla="*/ 0 h 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"/>
                      <a:gd name="T13" fmla="*/ 0 h 27"/>
                      <a:gd name="T14" fmla="*/ 29 w 29"/>
                      <a:gd name="T15" fmla="*/ 27 h 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" h="27">
                        <a:moveTo>
                          <a:pt x="7" y="0"/>
                        </a:moveTo>
                        <a:lnTo>
                          <a:pt x="29" y="27"/>
                        </a:lnTo>
                        <a:lnTo>
                          <a:pt x="0" y="15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1" name="Freeform 135"/>
                  <p:cNvSpPr>
                    <a:spLocks/>
                  </p:cNvSpPr>
                  <p:nvPr/>
                </p:nvSpPr>
                <p:spPr bwMode="auto">
                  <a:xfrm>
                    <a:off x="2056" y="3449"/>
                    <a:ext cx="35" cy="64"/>
                  </a:xfrm>
                  <a:custGeom>
                    <a:avLst/>
                    <a:gdLst>
                      <a:gd name="T0" fmla="*/ 11 w 35"/>
                      <a:gd name="T1" fmla="*/ 0 h 64"/>
                      <a:gd name="T2" fmla="*/ 35 w 35"/>
                      <a:gd name="T3" fmla="*/ 64 h 64"/>
                      <a:gd name="T4" fmla="*/ 0 w 35"/>
                      <a:gd name="T5" fmla="*/ 16 h 64"/>
                      <a:gd name="T6" fmla="*/ 11 w 35"/>
                      <a:gd name="T7" fmla="*/ 0 h 6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5"/>
                      <a:gd name="T13" fmla="*/ 0 h 64"/>
                      <a:gd name="T14" fmla="*/ 35 w 35"/>
                      <a:gd name="T15" fmla="*/ 64 h 6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5" h="64">
                        <a:moveTo>
                          <a:pt x="11" y="0"/>
                        </a:moveTo>
                        <a:lnTo>
                          <a:pt x="35" y="64"/>
                        </a:lnTo>
                        <a:lnTo>
                          <a:pt x="0" y="16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2" name="Freeform 136"/>
                  <p:cNvSpPr>
                    <a:spLocks/>
                  </p:cNvSpPr>
                  <p:nvPr/>
                </p:nvSpPr>
                <p:spPr bwMode="auto">
                  <a:xfrm>
                    <a:off x="2663" y="3534"/>
                    <a:ext cx="71" cy="64"/>
                  </a:xfrm>
                  <a:custGeom>
                    <a:avLst/>
                    <a:gdLst>
                      <a:gd name="T0" fmla="*/ 71 w 71"/>
                      <a:gd name="T1" fmla="*/ 8 h 64"/>
                      <a:gd name="T2" fmla="*/ 70 w 71"/>
                      <a:gd name="T3" fmla="*/ 7 h 64"/>
                      <a:gd name="T4" fmla="*/ 67 w 71"/>
                      <a:gd name="T5" fmla="*/ 6 h 64"/>
                      <a:gd name="T6" fmla="*/ 63 w 71"/>
                      <a:gd name="T7" fmla="*/ 4 h 64"/>
                      <a:gd name="T8" fmla="*/ 57 w 71"/>
                      <a:gd name="T9" fmla="*/ 2 h 64"/>
                      <a:gd name="T10" fmla="*/ 51 w 71"/>
                      <a:gd name="T11" fmla="*/ 1 h 64"/>
                      <a:gd name="T12" fmla="*/ 43 w 71"/>
                      <a:gd name="T13" fmla="*/ 0 h 64"/>
                      <a:gd name="T14" fmla="*/ 36 w 71"/>
                      <a:gd name="T15" fmla="*/ 1 h 64"/>
                      <a:gd name="T16" fmla="*/ 28 w 71"/>
                      <a:gd name="T17" fmla="*/ 3 h 64"/>
                      <a:gd name="T18" fmla="*/ 20 w 71"/>
                      <a:gd name="T19" fmla="*/ 6 h 64"/>
                      <a:gd name="T20" fmla="*/ 14 w 71"/>
                      <a:gd name="T21" fmla="*/ 9 h 64"/>
                      <a:gd name="T22" fmla="*/ 8 w 71"/>
                      <a:gd name="T23" fmla="*/ 13 h 64"/>
                      <a:gd name="T24" fmla="*/ 5 w 71"/>
                      <a:gd name="T25" fmla="*/ 17 h 64"/>
                      <a:gd name="T26" fmla="*/ 2 w 71"/>
                      <a:gd name="T27" fmla="*/ 22 h 64"/>
                      <a:gd name="T28" fmla="*/ 1 w 71"/>
                      <a:gd name="T29" fmla="*/ 27 h 64"/>
                      <a:gd name="T30" fmla="*/ 0 w 71"/>
                      <a:gd name="T31" fmla="*/ 32 h 64"/>
                      <a:gd name="T32" fmla="*/ 0 w 71"/>
                      <a:gd name="T33" fmla="*/ 38 h 64"/>
                      <a:gd name="T34" fmla="*/ 3 w 71"/>
                      <a:gd name="T35" fmla="*/ 49 h 64"/>
                      <a:gd name="T36" fmla="*/ 8 w 71"/>
                      <a:gd name="T37" fmla="*/ 57 h 64"/>
                      <a:gd name="T38" fmla="*/ 12 w 71"/>
                      <a:gd name="T39" fmla="*/ 63 h 64"/>
                      <a:gd name="T40" fmla="*/ 14 w 71"/>
                      <a:gd name="T41" fmla="*/ 64 h 64"/>
                      <a:gd name="T42" fmla="*/ 14 w 71"/>
                      <a:gd name="T43" fmla="*/ 63 h 64"/>
                      <a:gd name="T44" fmla="*/ 12 w 71"/>
                      <a:gd name="T45" fmla="*/ 59 h 64"/>
                      <a:gd name="T46" fmla="*/ 12 w 71"/>
                      <a:gd name="T47" fmla="*/ 54 h 64"/>
                      <a:gd name="T48" fmla="*/ 12 w 71"/>
                      <a:gd name="T49" fmla="*/ 47 h 64"/>
                      <a:gd name="T50" fmla="*/ 13 w 71"/>
                      <a:gd name="T51" fmla="*/ 40 h 64"/>
                      <a:gd name="T52" fmla="*/ 16 w 71"/>
                      <a:gd name="T53" fmla="*/ 33 h 64"/>
                      <a:gd name="T54" fmla="*/ 22 w 71"/>
                      <a:gd name="T55" fmla="*/ 26 h 64"/>
                      <a:gd name="T56" fmla="*/ 31 w 71"/>
                      <a:gd name="T57" fmla="*/ 20 h 64"/>
                      <a:gd name="T58" fmla="*/ 40 w 71"/>
                      <a:gd name="T59" fmla="*/ 16 h 64"/>
                      <a:gd name="T60" fmla="*/ 48 w 71"/>
                      <a:gd name="T61" fmla="*/ 13 h 64"/>
                      <a:gd name="T62" fmla="*/ 55 w 71"/>
                      <a:gd name="T63" fmla="*/ 11 h 64"/>
                      <a:gd name="T64" fmla="*/ 61 w 71"/>
                      <a:gd name="T65" fmla="*/ 9 h 64"/>
                      <a:gd name="T66" fmla="*/ 65 w 71"/>
                      <a:gd name="T67" fmla="*/ 9 h 64"/>
                      <a:gd name="T68" fmla="*/ 69 w 71"/>
                      <a:gd name="T69" fmla="*/ 8 h 64"/>
                      <a:gd name="T70" fmla="*/ 70 w 71"/>
                      <a:gd name="T71" fmla="*/ 8 h 64"/>
                      <a:gd name="T72" fmla="*/ 71 w 71"/>
                      <a:gd name="T73" fmla="*/ 8 h 6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71"/>
                      <a:gd name="T112" fmla="*/ 0 h 64"/>
                      <a:gd name="T113" fmla="*/ 71 w 71"/>
                      <a:gd name="T114" fmla="*/ 64 h 6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71" h="64">
                        <a:moveTo>
                          <a:pt x="71" y="8"/>
                        </a:moveTo>
                        <a:lnTo>
                          <a:pt x="70" y="7"/>
                        </a:lnTo>
                        <a:lnTo>
                          <a:pt x="67" y="6"/>
                        </a:lnTo>
                        <a:lnTo>
                          <a:pt x="63" y="4"/>
                        </a:lnTo>
                        <a:lnTo>
                          <a:pt x="57" y="2"/>
                        </a:lnTo>
                        <a:lnTo>
                          <a:pt x="51" y="1"/>
                        </a:lnTo>
                        <a:lnTo>
                          <a:pt x="43" y="0"/>
                        </a:lnTo>
                        <a:lnTo>
                          <a:pt x="36" y="1"/>
                        </a:lnTo>
                        <a:lnTo>
                          <a:pt x="28" y="3"/>
                        </a:lnTo>
                        <a:lnTo>
                          <a:pt x="20" y="6"/>
                        </a:lnTo>
                        <a:lnTo>
                          <a:pt x="14" y="9"/>
                        </a:lnTo>
                        <a:lnTo>
                          <a:pt x="8" y="13"/>
                        </a:lnTo>
                        <a:lnTo>
                          <a:pt x="5" y="17"/>
                        </a:lnTo>
                        <a:lnTo>
                          <a:pt x="2" y="22"/>
                        </a:lnTo>
                        <a:lnTo>
                          <a:pt x="1" y="27"/>
                        </a:lnTo>
                        <a:lnTo>
                          <a:pt x="0" y="32"/>
                        </a:lnTo>
                        <a:lnTo>
                          <a:pt x="0" y="38"/>
                        </a:lnTo>
                        <a:lnTo>
                          <a:pt x="3" y="49"/>
                        </a:lnTo>
                        <a:lnTo>
                          <a:pt x="8" y="57"/>
                        </a:lnTo>
                        <a:lnTo>
                          <a:pt x="12" y="63"/>
                        </a:lnTo>
                        <a:lnTo>
                          <a:pt x="14" y="64"/>
                        </a:lnTo>
                        <a:lnTo>
                          <a:pt x="14" y="63"/>
                        </a:lnTo>
                        <a:lnTo>
                          <a:pt x="12" y="59"/>
                        </a:lnTo>
                        <a:lnTo>
                          <a:pt x="12" y="54"/>
                        </a:lnTo>
                        <a:lnTo>
                          <a:pt x="12" y="47"/>
                        </a:lnTo>
                        <a:lnTo>
                          <a:pt x="13" y="40"/>
                        </a:lnTo>
                        <a:lnTo>
                          <a:pt x="16" y="33"/>
                        </a:lnTo>
                        <a:lnTo>
                          <a:pt x="22" y="26"/>
                        </a:lnTo>
                        <a:lnTo>
                          <a:pt x="31" y="20"/>
                        </a:lnTo>
                        <a:lnTo>
                          <a:pt x="40" y="16"/>
                        </a:lnTo>
                        <a:lnTo>
                          <a:pt x="48" y="13"/>
                        </a:lnTo>
                        <a:lnTo>
                          <a:pt x="55" y="11"/>
                        </a:lnTo>
                        <a:lnTo>
                          <a:pt x="61" y="9"/>
                        </a:lnTo>
                        <a:lnTo>
                          <a:pt x="65" y="9"/>
                        </a:lnTo>
                        <a:lnTo>
                          <a:pt x="69" y="8"/>
                        </a:lnTo>
                        <a:lnTo>
                          <a:pt x="70" y="8"/>
                        </a:lnTo>
                        <a:lnTo>
                          <a:pt x="71" y="8"/>
                        </a:lnTo>
                        <a:close/>
                      </a:path>
                    </a:pathLst>
                  </a:custGeom>
                  <a:solidFill>
                    <a:srgbClr val="66FF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3" name="Freeform 137"/>
                  <p:cNvSpPr>
                    <a:spLocks/>
                  </p:cNvSpPr>
                  <p:nvPr/>
                </p:nvSpPr>
                <p:spPr bwMode="auto">
                  <a:xfrm>
                    <a:off x="2082" y="3549"/>
                    <a:ext cx="74" cy="72"/>
                  </a:xfrm>
                  <a:custGeom>
                    <a:avLst/>
                    <a:gdLst>
                      <a:gd name="T0" fmla="*/ 69 w 74"/>
                      <a:gd name="T1" fmla="*/ 2 h 72"/>
                      <a:gd name="T2" fmla="*/ 69 w 74"/>
                      <a:gd name="T3" fmla="*/ 2 h 72"/>
                      <a:gd name="T4" fmla="*/ 67 w 74"/>
                      <a:gd name="T5" fmla="*/ 1 h 72"/>
                      <a:gd name="T6" fmla="*/ 65 w 74"/>
                      <a:gd name="T7" fmla="*/ 0 h 72"/>
                      <a:gd name="T8" fmla="*/ 61 w 74"/>
                      <a:gd name="T9" fmla="*/ 0 h 72"/>
                      <a:gd name="T10" fmla="*/ 57 w 74"/>
                      <a:gd name="T11" fmla="*/ 1 h 72"/>
                      <a:gd name="T12" fmla="*/ 54 w 74"/>
                      <a:gd name="T13" fmla="*/ 2 h 72"/>
                      <a:gd name="T14" fmla="*/ 48 w 74"/>
                      <a:gd name="T15" fmla="*/ 5 h 72"/>
                      <a:gd name="T16" fmla="*/ 44 w 74"/>
                      <a:gd name="T17" fmla="*/ 9 h 72"/>
                      <a:gd name="T18" fmla="*/ 40 w 74"/>
                      <a:gd name="T19" fmla="*/ 15 h 72"/>
                      <a:gd name="T20" fmla="*/ 36 w 74"/>
                      <a:gd name="T21" fmla="*/ 19 h 72"/>
                      <a:gd name="T22" fmla="*/ 33 w 74"/>
                      <a:gd name="T23" fmla="*/ 22 h 72"/>
                      <a:gd name="T24" fmla="*/ 30 w 74"/>
                      <a:gd name="T25" fmla="*/ 26 h 72"/>
                      <a:gd name="T26" fmla="*/ 28 w 74"/>
                      <a:gd name="T27" fmla="*/ 30 h 72"/>
                      <a:gd name="T28" fmla="*/ 25 w 74"/>
                      <a:gd name="T29" fmla="*/ 35 h 72"/>
                      <a:gd name="T30" fmla="*/ 22 w 74"/>
                      <a:gd name="T31" fmla="*/ 40 h 72"/>
                      <a:gd name="T32" fmla="*/ 17 w 74"/>
                      <a:gd name="T33" fmla="*/ 45 h 72"/>
                      <a:gd name="T34" fmla="*/ 13 w 74"/>
                      <a:gd name="T35" fmla="*/ 51 h 72"/>
                      <a:gd name="T36" fmla="*/ 9 w 74"/>
                      <a:gd name="T37" fmla="*/ 55 h 72"/>
                      <a:gd name="T38" fmla="*/ 5 w 74"/>
                      <a:gd name="T39" fmla="*/ 58 h 72"/>
                      <a:gd name="T40" fmla="*/ 2 w 74"/>
                      <a:gd name="T41" fmla="*/ 61 h 72"/>
                      <a:gd name="T42" fmla="*/ 0 w 74"/>
                      <a:gd name="T43" fmla="*/ 63 h 72"/>
                      <a:gd name="T44" fmla="*/ 0 w 74"/>
                      <a:gd name="T45" fmla="*/ 65 h 72"/>
                      <a:gd name="T46" fmla="*/ 2 w 74"/>
                      <a:gd name="T47" fmla="*/ 67 h 72"/>
                      <a:gd name="T48" fmla="*/ 8 w 74"/>
                      <a:gd name="T49" fmla="*/ 68 h 72"/>
                      <a:gd name="T50" fmla="*/ 15 w 74"/>
                      <a:gd name="T51" fmla="*/ 68 h 72"/>
                      <a:gd name="T52" fmla="*/ 24 w 74"/>
                      <a:gd name="T53" fmla="*/ 68 h 72"/>
                      <a:gd name="T54" fmla="*/ 33 w 74"/>
                      <a:gd name="T55" fmla="*/ 69 h 72"/>
                      <a:gd name="T56" fmla="*/ 42 w 74"/>
                      <a:gd name="T57" fmla="*/ 70 h 72"/>
                      <a:gd name="T58" fmla="*/ 50 w 74"/>
                      <a:gd name="T59" fmla="*/ 71 h 72"/>
                      <a:gd name="T60" fmla="*/ 57 w 74"/>
                      <a:gd name="T61" fmla="*/ 72 h 72"/>
                      <a:gd name="T62" fmla="*/ 61 w 74"/>
                      <a:gd name="T63" fmla="*/ 72 h 72"/>
                      <a:gd name="T64" fmla="*/ 63 w 74"/>
                      <a:gd name="T65" fmla="*/ 72 h 72"/>
                      <a:gd name="T66" fmla="*/ 61 w 74"/>
                      <a:gd name="T67" fmla="*/ 72 h 72"/>
                      <a:gd name="T68" fmla="*/ 56 w 74"/>
                      <a:gd name="T69" fmla="*/ 72 h 72"/>
                      <a:gd name="T70" fmla="*/ 48 w 74"/>
                      <a:gd name="T71" fmla="*/ 72 h 72"/>
                      <a:gd name="T72" fmla="*/ 41 w 74"/>
                      <a:gd name="T73" fmla="*/ 71 h 72"/>
                      <a:gd name="T74" fmla="*/ 34 w 74"/>
                      <a:gd name="T75" fmla="*/ 68 h 72"/>
                      <a:gd name="T76" fmla="*/ 27 w 74"/>
                      <a:gd name="T77" fmla="*/ 66 h 72"/>
                      <a:gd name="T78" fmla="*/ 24 w 74"/>
                      <a:gd name="T79" fmla="*/ 62 h 72"/>
                      <a:gd name="T80" fmla="*/ 25 w 74"/>
                      <a:gd name="T81" fmla="*/ 58 h 72"/>
                      <a:gd name="T82" fmla="*/ 29 w 74"/>
                      <a:gd name="T83" fmla="*/ 47 h 72"/>
                      <a:gd name="T84" fmla="*/ 34 w 74"/>
                      <a:gd name="T85" fmla="*/ 36 h 72"/>
                      <a:gd name="T86" fmla="*/ 38 w 74"/>
                      <a:gd name="T87" fmla="*/ 26 h 72"/>
                      <a:gd name="T88" fmla="*/ 46 w 74"/>
                      <a:gd name="T89" fmla="*/ 20 h 72"/>
                      <a:gd name="T90" fmla="*/ 50 w 74"/>
                      <a:gd name="T91" fmla="*/ 16 h 72"/>
                      <a:gd name="T92" fmla="*/ 55 w 74"/>
                      <a:gd name="T93" fmla="*/ 14 h 72"/>
                      <a:gd name="T94" fmla="*/ 60 w 74"/>
                      <a:gd name="T95" fmla="*/ 11 h 72"/>
                      <a:gd name="T96" fmla="*/ 64 w 74"/>
                      <a:gd name="T97" fmla="*/ 9 h 72"/>
                      <a:gd name="T98" fmla="*/ 68 w 74"/>
                      <a:gd name="T99" fmla="*/ 7 h 72"/>
                      <a:gd name="T100" fmla="*/ 71 w 74"/>
                      <a:gd name="T101" fmla="*/ 6 h 72"/>
                      <a:gd name="T102" fmla="*/ 73 w 74"/>
                      <a:gd name="T103" fmla="*/ 5 h 72"/>
                      <a:gd name="T104" fmla="*/ 74 w 74"/>
                      <a:gd name="T105" fmla="*/ 5 h 72"/>
                      <a:gd name="T106" fmla="*/ 69 w 74"/>
                      <a:gd name="T107" fmla="*/ 2 h 7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4"/>
                      <a:gd name="T163" fmla="*/ 0 h 72"/>
                      <a:gd name="T164" fmla="*/ 74 w 74"/>
                      <a:gd name="T165" fmla="*/ 72 h 72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4" h="72">
                        <a:moveTo>
                          <a:pt x="69" y="2"/>
                        </a:moveTo>
                        <a:lnTo>
                          <a:pt x="69" y="2"/>
                        </a:lnTo>
                        <a:lnTo>
                          <a:pt x="67" y="1"/>
                        </a:lnTo>
                        <a:lnTo>
                          <a:pt x="65" y="0"/>
                        </a:lnTo>
                        <a:lnTo>
                          <a:pt x="61" y="0"/>
                        </a:lnTo>
                        <a:lnTo>
                          <a:pt x="57" y="1"/>
                        </a:lnTo>
                        <a:lnTo>
                          <a:pt x="54" y="2"/>
                        </a:lnTo>
                        <a:lnTo>
                          <a:pt x="48" y="5"/>
                        </a:lnTo>
                        <a:lnTo>
                          <a:pt x="44" y="9"/>
                        </a:lnTo>
                        <a:lnTo>
                          <a:pt x="40" y="15"/>
                        </a:lnTo>
                        <a:lnTo>
                          <a:pt x="36" y="19"/>
                        </a:lnTo>
                        <a:lnTo>
                          <a:pt x="33" y="22"/>
                        </a:lnTo>
                        <a:lnTo>
                          <a:pt x="30" y="26"/>
                        </a:lnTo>
                        <a:lnTo>
                          <a:pt x="28" y="30"/>
                        </a:lnTo>
                        <a:lnTo>
                          <a:pt x="25" y="35"/>
                        </a:lnTo>
                        <a:lnTo>
                          <a:pt x="22" y="40"/>
                        </a:lnTo>
                        <a:lnTo>
                          <a:pt x="17" y="45"/>
                        </a:lnTo>
                        <a:lnTo>
                          <a:pt x="13" y="51"/>
                        </a:lnTo>
                        <a:lnTo>
                          <a:pt x="9" y="55"/>
                        </a:lnTo>
                        <a:lnTo>
                          <a:pt x="5" y="58"/>
                        </a:lnTo>
                        <a:lnTo>
                          <a:pt x="2" y="61"/>
                        </a:lnTo>
                        <a:lnTo>
                          <a:pt x="0" y="63"/>
                        </a:lnTo>
                        <a:lnTo>
                          <a:pt x="0" y="65"/>
                        </a:lnTo>
                        <a:lnTo>
                          <a:pt x="2" y="67"/>
                        </a:lnTo>
                        <a:lnTo>
                          <a:pt x="8" y="68"/>
                        </a:lnTo>
                        <a:lnTo>
                          <a:pt x="15" y="68"/>
                        </a:lnTo>
                        <a:lnTo>
                          <a:pt x="24" y="68"/>
                        </a:lnTo>
                        <a:lnTo>
                          <a:pt x="33" y="69"/>
                        </a:lnTo>
                        <a:lnTo>
                          <a:pt x="42" y="70"/>
                        </a:lnTo>
                        <a:lnTo>
                          <a:pt x="50" y="71"/>
                        </a:lnTo>
                        <a:lnTo>
                          <a:pt x="57" y="72"/>
                        </a:lnTo>
                        <a:lnTo>
                          <a:pt x="61" y="72"/>
                        </a:lnTo>
                        <a:lnTo>
                          <a:pt x="63" y="72"/>
                        </a:lnTo>
                        <a:lnTo>
                          <a:pt x="61" y="72"/>
                        </a:lnTo>
                        <a:lnTo>
                          <a:pt x="56" y="72"/>
                        </a:lnTo>
                        <a:lnTo>
                          <a:pt x="48" y="72"/>
                        </a:lnTo>
                        <a:lnTo>
                          <a:pt x="41" y="71"/>
                        </a:lnTo>
                        <a:lnTo>
                          <a:pt x="34" y="68"/>
                        </a:lnTo>
                        <a:lnTo>
                          <a:pt x="27" y="66"/>
                        </a:lnTo>
                        <a:lnTo>
                          <a:pt x="24" y="62"/>
                        </a:lnTo>
                        <a:lnTo>
                          <a:pt x="25" y="58"/>
                        </a:lnTo>
                        <a:lnTo>
                          <a:pt x="29" y="47"/>
                        </a:lnTo>
                        <a:lnTo>
                          <a:pt x="34" y="36"/>
                        </a:lnTo>
                        <a:lnTo>
                          <a:pt x="38" y="26"/>
                        </a:lnTo>
                        <a:lnTo>
                          <a:pt x="46" y="20"/>
                        </a:lnTo>
                        <a:lnTo>
                          <a:pt x="50" y="16"/>
                        </a:lnTo>
                        <a:lnTo>
                          <a:pt x="55" y="14"/>
                        </a:lnTo>
                        <a:lnTo>
                          <a:pt x="60" y="11"/>
                        </a:lnTo>
                        <a:lnTo>
                          <a:pt x="64" y="9"/>
                        </a:lnTo>
                        <a:lnTo>
                          <a:pt x="68" y="7"/>
                        </a:lnTo>
                        <a:lnTo>
                          <a:pt x="71" y="6"/>
                        </a:lnTo>
                        <a:lnTo>
                          <a:pt x="73" y="5"/>
                        </a:lnTo>
                        <a:lnTo>
                          <a:pt x="74" y="5"/>
                        </a:lnTo>
                        <a:lnTo>
                          <a:pt x="69" y="2"/>
                        </a:lnTo>
                        <a:close/>
                      </a:path>
                    </a:pathLst>
                  </a:custGeom>
                  <a:solidFill>
                    <a:srgbClr val="66FF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4" name="Freeform 138"/>
                  <p:cNvSpPr>
                    <a:spLocks/>
                  </p:cNvSpPr>
                  <p:nvPr/>
                </p:nvSpPr>
                <p:spPr bwMode="auto">
                  <a:xfrm>
                    <a:off x="2494" y="3358"/>
                    <a:ext cx="134" cy="70"/>
                  </a:xfrm>
                  <a:custGeom>
                    <a:avLst/>
                    <a:gdLst>
                      <a:gd name="T0" fmla="*/ 134 w 134"/>
                      <a:gd name="T1" fmla="*/ 0 h 70"/>
                      <a:gd name="T2" fmla="*/ 8 w 134"/>
                      <a:gd name="T3" fmla="*/ 13 h 70"/>
                      <a:gd name="T4" fmla="*/ 0 w 134"/>
                      <a:gd name="T5" fmla="*/ 70 h 70"/>
                      <a:gd name="T6" fmla="*/ 124 w 134"/>
                      <a:gd name="T7" fmla="*/ 58 h 70"/>
                      <a:gd name="T8" fmla="*/ 134 w 134"/>
                      <a:gd name="T9" fmla="*/ 0 h 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4"/>
                      <a:gd name="T16" fmla="*/ 0 h 70"/>
                      <a:gd name="T17" fmla="*/ 134 w 134"/>
                      <a:gd name="T18" fmla="*/ 70 h 7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4" h="70">
                        <a:moveTo>
                          <a:pt x="134" y="0"/>
                        </a:moveTo>
                        <a:lnTo>
                          <a:pt x="8" y="13"/>
                        </a:lnTo>
                        <a:lnTo>
                          <a:pt x="0" y="70"/>
                        </a:lnTo>
                        <a:lnTo>
                          <a:pt x="124" y="58"/>
                        </a:lnTo>
                        <a:lnTo>
                          <a:pt x="134" y="0"/>
                        </a:lnTo>
                        <a:close/>
                      </a:path>
                    </a:pathLst>
                  </a:custGeom>
                  <a:solidFill>
                    <a:srgbClr val="91BC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5" name="Freeform 139"/>
                  <p:cNvSpPr>
                    <a:spLocks/>
                  </p:cNvSpPr>
                  <p:nvPr/>
                </p:nvSpPr>
                <p:spPr bwMode="auto">
                  <a:xfrm>
                    <a:off x="2348" y="3378"/>
                    <a:ext cx="120" cy="57"/>
                  </a:xfrm>
                  <a:custGeom>
                    <a:avLst/>
                    <a:gdLst>
                      <a:gd name="T0" fmla="*/ 120 w 120"/>
                      <a:gd name="T1" fmla="*/ 0 h 57"/>
                      <a:gd name="T2" fmla="*/ 111 w 120"/>
                      <a:gd name="T3" fmla="*/ 47 h 57"/>
                      <a:gd name="T4" fmla="*/ 0 w 120"/>
                      <a:gd name="T5" fmla="*/ 57 h 57"/>
                      <a:gd name="T6" fmla="*/ 28 w 120"/>
                      <a:gd name="T7" fmla="*/ 3 h 57"/>
                      <a:gd name="T8" fmla="*/ 120 w 120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57"/>
                      <a:gd name="T17" fmla="*/ 120 w 120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57">
                        <a:moveTo>
                          <a:pt x="120" y="0"/>
                        </a:moveTo>
                        <a:lnTo>
                          <a:pt x="111" y="47"/>
                        </a:lnTo>
                        <a:lnTo>
                          <a:pt x="0" y="57"/>
                        </a:lnTo>
                        <a:lnTo>
                          <a:pt x="28" y="3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91BC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6" name="Freeform 140"/>
                  <p:cNvSpPr>
                    <a:spLocks/>
                  </p:cNvSpPr>
                  <p:nvPr/>
                </p:nvSpPr>
                <p:spPr bwMode="auto">
                  <a:xfrm>
                    <a:off x="2227" y="3435"/>
                    <a:ext cx="664" cy="139"/>
                  </a:xfrm>
                  <a:custGeom>
                    <a:avLst/>
                    <a:gdLst>
                      <a:gd name="T0" fmla="*/ 0 w 664"/>
                      <a:gd name="T1" fmla="*/ 139 h 139"/>
                      <a:gd name="T2" fmla="*/ 86 w 664"/>
                      <a:gd name="T3" fmla="*/ 125 h 139"/>
                      <a:gd name="T4" fmla="*/ 65 w 664"/>
                      <a:gd name="T5" fmla="*/ 69 h 139"/>
                      <a:gd name="T6" fmla="*/ 61 w 664"/>
                      <a:gd name="T7" fmla="*/ 69 h 139"/>
                      <a:gd name="T8" fmla="*/ 61 w 664"/>
                      <a:gd name="T9" fmla="*/ 69 h 139"/>
                      <a:gd name="T10" fmla="*/ 65 w 664"/>
                      <a:gd name="T11" fmla="*/ 69 h 139"/>
                      <a:gd name="T12" fmla="*/ 65 w 664"/>
                      <a:gd name="T13" fmla="*/ 57 h 139"/>
                      <a:gd name="T14" fmla="*/ 104 w 664"/>
                      <a:gd name="T15" fmla="*/ 0 h 139"/>
                      <a:gd name="T16" fmla="*/ 81 w 664"/>
                      <a:gd name="T17" fmla="*/ 65 h 139"/>
                      <a:gd name="T18" fmla="*/ 92 w 664"/>
                      <a:gd name="T19" fmla="*/ 63 h 139"/>
                      <a:gd name="T20" fmla="*/ 105 w 664"/>
                      <a:gd name="T21" fmla="*/ 61 h 139"/>
                      <a:gd name="T22" fmla="*/ 119 w 664"/>
                      <a:gd name="T23" fmla="*/ 58 h 139"/>
                      <a:gd name="T24" fmla="*/ 136 w 664"/>
                      <a:gd name="T25" fmla="*/ 56 h 139"/>
                      <a:gd name="T26" fmla="*/ 155 w 664"/>
                      <a:gd name="T27" fmla="*/ 53 h 139"/>
                      <a:gd name="T28" fmla="*/ 176 w 664"/>
                      <a:gd name="T29" fmla="*/ 51 h 139"/>
                      <a:gd name="T30" fmla="*/ 199 w 664"/>
                      <a:gd name="T31" fmla="*/ 48 h 139"/>
                      <a:gd name="T32" fmla="*/ 224 w 664"/>
                      <a:gd name="T33" fmla="*/ 46 h 139"/>
                      <a:gd name="T34" fmla="*/ 241 w 664"/>
                      <a:gd name="T35" fmla="*/ 44 h 139"/>
                      <a:gd name="T36" fmla="*/ 269 w 664"/>
                      <a:gd name="T37" fmla="*/ 42 h 139"/>
                      <a:gd name="T38" fmla="*/ 298 w 664"/>
                      <a:gd name="T39" fmla="*/ 41 h 139"/>
                      <a:gd name="T40" fmla="*/ 329 w 664"/>
                      <a:gd name="T41" fmla="*/ 39 h 139"/>
                      <a:gd name="T42" fmla="*/ 362 w 664"/>
                      <a:gd name="T43" fmla="*/ 38 h 139"/>
                      <a:gd name="T44" fmla="*/ 434 w 664"/>
                      <a:gd name="T45" fmla="*/ 36 h 139"/>
                      <a:gd name="T46" fmla="*/ 497 w 664"/>
                      <a:gd name="T47" fmla="*/ 35 h 139"/>
                      <a:gd name="T48" fmla="*/ 548 w 664"/>
                      <a:gd name="T49" fmla="*/ 35 h 139"/>
                      <a:gd name="T50" fmla="*/ 590 w 664"/>
                      <a:gd name="T51" fmla="*/ 35 h 139"/>
                      <a:gd name="T52" fmla="*/ 622 w 664"/>
                      <a:gd name="T53" fmla="*/ 35 h 139"/>
                      <a:gd name="T54" fmla="*/ 644 w 664"/>
                      <a:gd name="T55" fmla="*/ 35 h 139"/>
                      <a:gd name="T56" fmla="*/ 657 w 664"/>
                      <a:gd name="T57" fmla="*/ 36 h 139"/>
                      <a:gd name="T58" fmla="*/ 662 w 664"/>
                      <a:gd name="T59" fmla="*/ 36 h 139"/>
                      <a:gd name="T60" fmla="*/ 662 w 664"/>
                      <a:gd name="T61" fmla="*/ 46 h 139"/>
                      <a:gd name="T62" fmla="*/ 653 w 664"/>
                      <a:gd name="T63" fmla="*/ 47 h 139"/>
                      <a:gd name="T64" fmla="*/ 635 w 664"/>
                      <a:gd name="T65" fmla="*/ 47 h 139"/>
                      <a:gd name="T66" fmla="*/ 611 w 664"/>
                      <a:gd name="T67" fmla="*/ 48 h 139"/>
                      <a:gd name="T68" fmla="*/ 582 w 664"/>
                      <a:gd name="T69" fmla="*/ 48 h 139"/>
                      <a:gd name="T70" fmla="*/ 548 w 664"/>
                      <a:gd name="T71" fmla="*/ 48 h 139"/>
                      <a:gd name="T72" fmla="*/ 513 w 664"/>
                      <a:gd name="T73" fmla="*/ 48 h 139"/>
                      <a:gd name="T74" fmla="*/ 477 w 664"/>
                      <a:gd name="T75" fmla="*/ 47 h 139"/>
                      <a:gd name="T76" fmla="*/ 451 w 664"/>
                      <a:gd name="T77" fmla="*/ 46 h 139"/>
                      <a:gd name="T78" fmla="*/ 430 w 664"/>
                      <a:gd name="T79" fmla="*/ 45 h 139"/>
                      <a:gd name="T80" fmla="*/ 406 w 664"/>
                      <a:gd name="T81" fmla="*/ 46 h 139"/>
                      <a:gd name="T82" fmla="*/ 379 w 664"/>
                      <a:gd name="T83" fmla="*/ 47 h 139"/>
                      <a:gd name="T84" fmla="*/ 349 w 664"/>
                      <a:gd name="T85" fmla="*/ 48 h 139"/>
                      <a:gd name="T86" fmla="*/ 319 w 664"/>
                      <a:gd name="T87" fmla="*/ 50 h 139"/>
                      <a:gd name="T88" fmla="*/ 287 w 664"/>
                      <a:gd name="T89" fmla="*/ 53 h 139"/>
                      <a:gd name="T90" fmla="*/ 255 w 664"/>
                      <a:gd name="T91" fmla="*/ 55 h 139"/>
                      <a:gd name="T92" fmla="*/ 239 w 664"/>
                      <a:gd name="T93" fmla="*/ 57 h 139"/>
                      <a:gd name="T94" fmla="*/ 387 w 664"/>
                      <a:gd name="T95" fmla="*/ 88 h 139"/>
                      <a:gd name="T96" fmla="*/ 87 w 664"/>
                      <a:gd name="T97" fmla="*/ 135 h 139"/>
                      <a:gd name="T98" fmla="*/ 85 w 664"/>
                      <a:gd name="T99" fmla="*/ 135 h 13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664"/>
                      <a:gd name="T151" fmla="*/ 0 h 139"/>
                      <a:gd name="T152" fmla="*/ 664 w 664"/>
                      <a:gd name="T153" fmla="*/ 139 h 13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664" h="139">
                        <a:moveTo>
                          <a:pt x="85" y="135"/>
                        </a:moveTo>
                        <a:lnTo>
                          <a:pt x="0" y="139"/>
                        </a:lnTo>
                        <a:lnTo>
                          <a:pt x="86" y="128"/>
                        </a:lnTo>
                        <a:lnTo>
                          <a:pt x="86" y="125"/>
                        </a:lnTo>
                        <a:lnTo>
                          <a:pt x="68" y="69"/>
                        </a:lnTo>
                        <a:lnTo>
                          <a:pt x="65" y="69"/>
                        </a:lnTo>
                        <a:lnTo>
                          <a:pt x="62" y="69"/>
                        </a:lnTo>
                        <a:lnTo>
                          <a:pt x="61" y="69"/>
                        </a:lnTo>
                        <a:lnTo>
                          <a:pt x="60" y="69"/>
                        </a:lnTo>
                        <a:lnTo>
                          <a:pt x="61" y="69"/>
                        </a:lnTo>
                        <a:lnTo>
                          <a:pt x="62" y="69"/>
                        </a:lnTo>
                        <a:lnTo>
                          <a:pt x="65" y="69"/>
                        </a:lnTo>
                        <a:lnTo>
                          <a:pt x="68" y="68"/>
                        </a:lnTo>
                        <a:lnTo>
                          <a:pt x="65" y="57"/>
                        </a:lnTo>
                        <a:lnTo>
                          <a:pt x="98" y="2"/>
                        </a:lnTo>
                        <a:lnTo>
                          <a:pt x="104" y="0"/>
                        </a:lnTo>
                        <a:lnTo>
                          <a:pt x="80" y="57"/>
                        </a:lnTo>
                        <a:lnTo>
                          <a:pt x="81" y="65"/>
                        </a:lnTo>
                        <a:lnTo>
                          <a:pt x="86" y="64"/>
                        </a:lnTo>
                        <a:lnTo>
                          <a:pt x="92" y="63"/>
                        </a:lnTo>
                        <a:lnTo>
                          <a:pt x="98" y="61"/>
                        </a:lnTo>
                        <a:lnTo>
                          <a:pt x="105" y="61"/>
                        </a:lnTo>
                        <a:lnTo>
                          <a:pt x="112" y="59"/>
                        </a:lnTo>
                        <a:lnTo>
                          <a:pt x="119" y="58"/>
                        </a:lnTo>
                        <a:lnTo>
                          <a:pt x="128" y="57"/>
                        </a:lnTo>
                        <a:lnTo>
                          <a:pt x="136" y="56"/>
                        </a:lnTo>
                        <a:lnTo>
                          <a:pt x="145" y="55"/>
                        </a:lnTo>
                        <a:lnTo>
                          <a:pt x="155" y="53"/>
                        </a:lnTo>
                        <a:lnTo>
                          <a:pt x="166" y="51"/>
                        </a:lnTo>
                        <a:lnTo>
                          <a:pt x="176" y="51"/>
                        </a:lnTo>
                        <a:lnTo>
                          <a:pt x="187" y="49"/>
                        </a:lnTo>
                        <a:lnTo>
                          <a:pt x="199" y="48"/>
                        </a:lnTo>
                        <a:lnTo>
                          <a:pt x="211" y="47"/>
                        </a:lnTo>
                        <a:lnTo>
                          <a:pt x="224" y="46"/>
                        </a:lnTo>
                        <a:lnTo>
                          <a:pt x="249" y="4"/>
                        </a:lnTo>
                        <a:lnTo>
                          <a:pt x="241" y="44"/>
                        </a:lnTo>
                        <a:lnTo>
                          <a:pt x="255" y="43"/>
                        </a:lnTo>
                        <a:lnTo>
                          <a:pt x="269" y="42"/>
                        </a:lnTo>
                        <a:lnTo>
                          <a:pt x="283" y="42"/>
                        </a:lnTo>
                        <a:lnTo>
                          <a:pt x="298" y="41"/>
                        </a:lnTo>
                        <a:lnTo>
                          <a:pt x="313" y="40"/>
                        </a:lnTo>
                        <a:lnTo>
                          <a:pt x="329" y="39"/>
                        </a:lnTo>
                        <a:lnTo>
                          <a:pt x="345" y="39"/>
                        </a:lnTo>
                        <a:lnTo>
                          <a:pt x="362" y="38"/>
                        </a:lnTo>
                        <a:lnTo>
                          <a:pt x="400" y="37"/>
                        </a:lnTo>
                        <a:lnTo>
                          <a:pt x="434" y="36"/>
                        </a:lnTo>
                        <a:lnTo>
                          <a:pt x="467" y="35"/>
                        </a:lnTo>
                        <a:lnTo>
                          <a:pt x="497" y="35"/>
                        </a:lnTo>
                        <a:lnTo>
                          <a:pt x="523" y="35"/>
                        </a:lnTo>
                        <a:lnTo>
                          <a:pt x="548" y="35"/>
                        </a:lnTo>
                        <a:lnTo>
                          <a:pt x="570" y="35"/>
                        </a:lnTo>
                        <a:lnTo>
                          <a:pt x="590" y="35"/>
                        </a:lnTo>
                        <a:lnTo>
                          <a:pt x="607" y="35"/>
                        </a:lnTo>
                        <a:lnTo>
                          <a:pt x="622" y="35"/>
                        </a:lnTo>
                        <a:lnTo>
                          <a:pt x="634" y="35"/>
                        </a:lnTo>
                        <a:lnTo>
                          <a:pt x="644" y="35"/>
                        </a:lnTo>
                        <a:lnTo>
                          <a:pt x="652" y="35"/>
                        </a:lnTo>
                        <a:lnTo>
                          <a:pt x="657" y="36"/>
                        </a:lnTo>
                        <a:lnTo>
                          <a:pt x="661" y="36"/>
                        </a:lnTo>
                        <a:lnTo>
                          <a:pt x="662" y="36"/>
                        </a:lnTo>
                        <a:lnTo>
                          <a:pt x="664" y="46"/>
                        </a:lnTo>
                        <a:lnTo>
                          <a:pt x="662" y="46"/>
                        </a:lnTo>
                        <a:lnTo>
                          <a:pt x="659" y="46"/>
                        </a:lnTo>
                        <a:lnTo>
                          <a:pt x="653" y="47"/>
                        </a:lnTo>
                        <a:lnTo>
                          <a:pt x="645" y="47"/>
                        </a:lnTo>
                        <a:lnTo>
                          <a:pt x="635" y="47"/>
                        </a:lnTo>
                        <a:lnTo>
                          <a:pt x="623" y="48"/>
                        </a:lnTo>
                        <a:lnTo>
                          <a:pt x="611" y="48"/>
                        </a:lnTo>
                        <a:lnTo>
                          <a:pt x="597" y="48"/>
                        </a:lnTo>
                        <a:lnTo>
                          <a:pt x="582" y="48"/>
                        </a:lnTo>
                        <a:lnTo>
                          <a:pt x="565" y="48"/>
                        </a:lnTo>
                        <a:lnTo>
                          <a:pt x="548" y="48"/>
                        </a:lnTo>
                        <a:lnTo>
                          <a:pt x="531" y="48"/>
                        </a:lnTo>
                        <a:lnTo>
                          <a:pt x="513" y="48"/>
                        </a:lnTo>
                        <a:lnTo>
                          <a:pt x="495" y="48"/>
                        </a:lnTo>
                        <a:lnTo>
                          <a:pt x="477" y="47"/>
                        </a:lnTo>
                        <a:lnTo>
                          <a:pt x="460" y="46"/>
                        </a:lnTo>
                        <a:lnTo>
                          <a:pt x="451" y="46"/>
                        </a:lnTo>
                        <a:lnTo>
                          <a:pt x="441" y="45"/>
                        </a:lnTo>
                        <a:lnTo>
                          <a:pt x="430" y="45"/>
                        </a:lnTo>
                        <a:lnTo>
                          <a:pt x="419" y="45"/>
                        </a:lnTo>
                        <a:lnTo>
                          <a:pt x="406" y="46"/>
                        </a:lnTo>
                        <a:lnTo>
                          <a:pt x="393" y="46"/>
                        </a:lnTo>
                        <a:lnTo>
                          <a:pt x="379" y="47"/>
                        </a:lnTo>
                        <a:lnTo>
                          <a:pt x="365" y="48"/>
                        </a:lnTo>
                        <a:lnTo>
                          <a:pt x="349" y="48"/>
                        </a:lnTo>
                        <a:lnTo>
                          <a:pt x="334" y="49"/>
                        </a:lnTo>
                        <a:lnTo>
                          <a:pt x="319" y="50"/>
                        </a:lnTo>
                        <a:lnTo>
                          <a:pt x="303" y="51"/>
                        </a:lnTo>
                        <a:lnTo>
                          <a:pt x="287" y="53"/>
                        </a:lnTo>
                        <a:lnTo>
                          <a:pt x="271" y="53"/>
                        </a:lnTo>
                        <a:lnTo>
                          <a:pt x="255" y="55"/>
                        </a:lnTo>
                        <a:lnTo>
                          <a:pt x="239" y="56"/>
                        </a:lnTo>
                        <a:lnTo>
                          <a:pt x="239" y="57"/>
                        </a:lnTo>
                        <a:lnTo>
                          <a:pt x="242" y="108"/>
                        </a:lnTo>
                        <a:lnTo>
                          <a:pt x="387" y="88"/>
                        </a:lnTo>
                        <a:lnTo>
                          <a:pt x="356" y="125"/>
                        </a:lnTo>
                        <a:lnTo>
                          <a:pt x="87" y="135"/>
                        </a:lnTo>
                        <a:lnTo>
                          <a:pt x="84" y="137"/>
                        </a:lnTo>
                        <a:lnTo>
                          <a:pt x="85" y="1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7" name="Freeform 141"/>
                  <p:cNvSpPr>
                    <a:spLocks/>
                  </p:cNvSpPr>
                  <p:nvPr/>
                </p:nvSpPr>
                <p:spPr bwMode="auto">
                  <a:xfrm>
                    <a:off x="2309" y="3521"/>
                    <a:ext cx="159" cy="71"/>
                  </a:xfrm>
                  <a:custGeom>
                    <a:avLst/>
                    <a:gdLst>
                      <a:gd name="T0" fmla="*/ 145 w 159"/>
                      <a:gd name="T1" fmla="*/ 0 h 71"/>
                      <a:gd name="T2" fmla="*/ 133 w 159"/>
                      <a:gd name="T3" fmla="*/ 1 h 71"/>
                      <a:gd name="T4" fmla="*/ 123 w 159"/>
                      <a:gd name="T5" fmla="*/ 2 h 71"/>
                      <a:gd name="T6" fmla="*/ 111 w 159"/>
                      <a:gd name="T7" fmla="*/ 3 h 71"/>
                      <a:gd name="T8" fmla="*/ 101 w 159"/>
                      <a:gd name="T9" fmla="*/ 3 h 71"/>
                      <a:gd name="T10" fmla="*/ 90 w 159"/>
                      <a:gd name="T11" fmla="*/ 4 h 71"/>
                      <a:gd name="T12" fmla="*/ 81 w 159"/>
                      <a:gd name="T13" fmla="*/ 5 h 71"/>
                      <a:gd name="T14" fmla="*/ 71 w 159"/>
                      <a:gd name="T15" fmla="*/ 6 h 71"/>
                      <a:gd name="T16" fmla="*/ 61 w 159"/>
                      <a:gd name="T17" fmla="*/ 7 h 71"/>
                      <a:gd name="T18" fmla="*/ 52 w 159"/>
                      <a:gd name="T19" fmla="*/ 8 h 71"/>
                      <a:gd name="T20" fmla="*/ 43 w 159"/>
                      <a:gd name="T21" fmla="*/ 8 h 71"/>
                      <a:gd name="T22" fmla="*/ 35 w 159"/>
                      <a:gd name="T23" fmla="*/ 9 h 71"/>
                      <a:gd name="T24" fmla="*/ 27 w 159"/>
                      <a:gd name="T25" fmla="*/ 10 h 71"/>
                      <a:gd name="T26" fmla="*/ 20 w 159"/>
                      <a:gd name="T27" fmla="*/ 11 h 71"/>
                      <a:gd name="T28" fmla="*/ 13 w 159"/>
                      <a:gd name="T29" fmla="*/ 11 h 71"/>
                      <a:gd name="T30" fmla="*/ 6 w 159"/>
                      <a:gd name="T31" fmla="*/ 11 h 71"/>
                      <a:gd name="T32" fmla="*/ 0 w 159"/>
                      <a:gd name="T33" fmla="*/ 12 h 71"/>
                      <a:gd name="T34" fmla="*/ 17 w 159"/>
                      <a:gd name="T35" fmla="*/ 71 h 71"/>
                      <a:gd name="T36" fmla="*/ 159 w 159"/>
                      <a:gd name="T37" fmla="*/ 52 h 71"/>
                      <a:gd name="T38" fmla="*/ 145 w 159"/>
                      <a:gd name="T39" fmla="*/ 0 h 7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59"/>
                      <a:gd name="T61" fmla="*/ 0 h 71"/>
                      <a:gd name="T62" fmla="*/ 159 w 159"/>
                      <a:gd name="T63" fmla="*/ 71 h 7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59" h="71">
                        <a:moveTo>
                          <a:pt x="145" y="0"/>
                        </a:moveTo>
                        <a:lnTo>
                          <a:pt x="133" y="1"/>
                        </a:lnTo>
                        <a:lnTo>
                          <a:pt x="123" y="2"/>
                        </a:lnTo>
                        <a:lnTo>
                          <a:pt x="111" y="3"/>
                        </a:lnTo>
                        <a:lnTo>
                          <a:pt x="101" y="3"/>
                        </a:lnTo>
                        <a:lnTo>
                          <a:pt x="90" y="4"/>
                        </a:lnTo>
                        <a:lnTo>
                          <a:pt x="81" y="5"/>
                        </a:lnTo>
                        <a:lnTo>
                          <a:pt x="71" y="6"/>
                        </a:lnTo>
                        <a:lnTo>
                          <a:pt x="61" y="7"/>
                        </a:lnTo>
                        <a:lnTo>
                          <a:pt x="52" y="8"/>
                        </a:lnTo>
                        <a:lnTo>
                          <a:pt x="43" y="8"/>
                        </a:lnTo>
                        <a:lnTo>
                          <a:pt x="35" y="9"/>
                        </a:lnTo>
                        <a:lnTo>
                          <a:pt x="27" y="10"/>
                        </a:lnTo>
                        <a:lnTo>
                          <a:pt x="20" y="11"/>
                        </a:lnTo>
                        <a:lnTo>
                          <a:pt x="13" y="11"/>
                        </a:lnTo>
                        <a:lnTo>
                          <a:pt x="6" y="11"/>
                        </a:lnTo>
                        <a:lnTo>
                          <a:pt x="0" y="12"/>
                        </a:lnTo>
                        <a:lnTo>
                          <a:pt x="17" y="71"/>
                        </a:lnTo>
                        <a:lnTo>
                          <a:pt x="159" y="52"/>
                        </a:lnTo>
                        <a:lnTo>
                          <a:pt x="14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479" name="Group 142"/>
            <p:cNvGrpSpPr>
              <a:grpSpLocks/>
            </p:cNvGrpSpPr>
            <p:nvPr/>
          </p:nvGrpSpPr>
          <p:grpSpPr bwMode="auto">
            <a:xfrm>
              <a:off x="3765" y="1869"/>
              <a:ext cx="1482" cy="1867"/>
              <a:chOff x="3710" y="1869"/>
              <a:chExt cx="1482" cy="1867"/>
            </a:xfrm>
          </p:grpSpPr>
          <p:sp>
            <p:nvSpPr>
              <p:cNvPr id="17498" name="Rectangle 143"/>
              <p:cNvSpPr>
                <a:spLocks noChangeArrowheads="1"/>
              </p:cNvSpPr>
              <p:nvPr/>
            </p:nvSpPr>
            <p:spPr bwMode="auto">
              <a:xfrm>
                <a:off x="4571" y="1874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499" name="Rectangle 144"/>
              <p:cNvSpPr>
                <a:spLocks noChangeArrowheads="1"/>
              </p:cNvSpPr>
              <p:nvPr/>
            </p:nvSpPr>
            <p:spPr bwMode="auto">
              <a:xfrm>
                <a:off x="4566" y="1869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00" name="Rectangle 145"/>
              <p:cNvSpPr>
                <a:spLocks noChangeArrowheads="1"/>
              </p:cNvSpPr>
              <p:nvPr/>
            </p:nvSpPr>
            <p:spPr bwMode="auto">
              <a:xfrm>
                <a:off x="4575" y="2030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01" name="Rectangle 146"/>
              <p:cNvSpPr>
                <a:spLocks noChangeArrowheads="1"/>
              </p:cNvSpPr>
              <p:nvPr/>
            </p:nvSpPr>
            <p:spPr bwMode="auto">
              <a:xfrm>
                <a:off x="4570" y="2024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02" name="Rectangle 147"/>
              <p:cNvSpPr>
                <a:spLocks noChangeArrowheads="1"/>
              </p:cNvSpPr>
              <p:nvPr/>
            </p:nvSpPr>
            <p:spPr bwMode="auto">
              <a:xfrm>
                <a:off x="3950" y="2185"/>
                <a:ext cx="1242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he-IL" sz="1400" b="1">
                    <a:cs typeface="Arial" pitchFamily="34" charset="0"/>
                  </a:rPr>
                  <a:t>                 סיכוי גבוה פי 4 </a:t>
                </a:r>
              </a:p>
              <a:p>
                <a:pPr algn="ctr" rtl="1" eaLnBrk="1" hangingPunct="1">
                  <a:spcBef>
                    <a:spcPct val="0"/>
                  </a:spcBef>
                </a:pPr>
                <a:r>
                  <a:rPr lang="he-IL" sz="1400" b="1">
                    <a:cs typeface="Arial" pitchFamily="34" charset="0"/>
                  </a:rPr>
                  <a:t>                להיות אשמים</a:t>
                </a:r>
                <a:endParaRPr lang="en-US" sz="20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503" name="Rectangle 148"/>
              <p:cNvSpPr>
                <a:spLocks noChangeArrowheads="1"/>
              </p:cNvSpPr>
              <p:nvPr/>
            </p:nvSpPr>
            <p:spPr bwMode="auto">
              <a:xfrm>
                <a:off x="4538" y="2180"/>
                <a:ext cx="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04" name="Rectangle 149"/>
              <p:cNvSpPr>
                <a:spLocks noChangeArrowheads="1"/>
              </p:cNvSpPr>
              <p:nvPr/>
            </p:nvSpPr>
            <p:spPr bwMode="auto">
              <a:xfrm>
                <a:off x="4775" y="2189"/>
                <a:ext cx="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1000" b="1"/>
                  <a:t>*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17505" name="Rectangle 150"/>
              <p:cNvSpPr>
                <a:spLocks noChangeArrowheads="1"/>
              </p:cNvSpPr>
              <p:nvPr/>
            </p:nvSpPr>
            <p:spPr bwMode="auto">
              <a:xfrm>
                <a:off x="4772" y="2185"/>
                <a:ext cx="3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1000" b="1"/>
                  <a:t>*</a:t>
                </a:r>
                <a:endParaRPr lang="en-US" sz="2000">
                  <a:latin typeface="Times New Roman" pitchFamily="18" charset="0"/>
                </a:endParaRPr>
              </a:p>
            </p:txBody>
          </p:sp>
          <p:grpSp>
            <p:nvGrpSpPr>
              <p:cNvPr id="17506" name="Group 151"/>
              <p:cNvGrpSpPr>
                <a:grpSpLocks/>
              </p:cNvGrpSpPr>
              <p:nvPr/>
            </p:nvGrpSpPr>
            <p:grpSpPr bwMode="auto">
              <a:xfrm>
                <a:off x="3710" y="3291"/>
                <a:ext cx="1006" cy="445"/>
                <a:chOff x="3710" y="3291"/>
                <a:chExt cx="1006" cy="445"/>
              </a:xfrm>
            </p:grpSpPr>
            <p:sp>
              <p:nvSpPr>
                <p:cNvPr id="17507" name="Freeform 152"/>
                <p:cNvSpPr>
                  <a:spLocks/>
                </p:cNvSpPr>
                <p:nvPr/>
              </p:nvSpPr>
              <p:spPr bwMode="auto">
                <a:xfrm>
                  <a:off x="3755" y="3574"/>
                  <a:ext cx="933" cy="162"/>
                </a:xfrm>
                <a:custGeom>
                  <a:avLst/>
                  <a:gdLst>
                    <a:gd name="T0" fmla="*/ 882 w 933"/>
                    <a:gd name="T1" fmla="*/ 53 h 162"/>
                    <a:gd name="T2" fmla="*/ 933 w 933"/>
                    <a:gd name="T3" fmla="*/ 85 h 162"/>
                    <a:gd name="T4" fmla="*/ 816 w 933"/>
                    <a:gd name="T5" fmla="*/ 73 h 162"/>
                    <a:gd name="T6" fmla="*/ 866 w 933"/>
                    <a:gd name="T7" fmla="*/ 110 h 162"/>
                    <a:gd name="T8" fmla="*/ 745 w 933"/>
                    <a:gd name="T9" fmla="*/ 89 h 162"/>
                    <a:gd name="T10" fmla="*/ 776 w 933"/>
                    <a:gd name="T11" fmla="*/ 118 h 162"/>
                    <a:gd name="T12" fmla="*/ 690 w 933"/>
                    <a:gd name="T13" fmla="*/ 102 h 162"/>
                    <a:gd name="T14" fmla="*/ 703 w 933"/>
                    <a:gd name="T15" fmla="*/ 139 h 162"/>
                    <a:gd name="T16" fmla="*/ 599 w 933"/>
                    <a:gd name="T17" fmla="*/ 90 h 162"/>
                    <a:gd name="T18" fmla="*/ 614 w 933"/>
                    <a:gd name="T19" fmla="*/ 139 h 162"/>
                    <a:gd name="T20" fmla="*/ 550 w 933"/>
                    <a:gd name="T21" fmla="*/ 98 h 162"/>
                    <a:gd name="T22" fmla="*/ 530 w 933"/>
                    <a:gd name="T23" fmla="*/ 152 h 162"/>
                    <a:gd name="T24" fmla="*/ 516 w 933"/>
                    <a:gd name="T25" fmla="*/ 106 h 162"/>
                    <a:gd name="T26" fmla="*/ 470 w 933"/>
                    <a:gd name="T27" fmla="*/ 156 h 162"/>
                    <a:gd name="T28" fmla="*/ 459 w 933"/>
                    <a:gd name="T29" fmla="*/ 106 h 162"/>
                    <a:gd name="T30" fmla="*/ 367 w 933"/>
                    <a:gd name="T31" fmla="*/ 160 h 162"/>
                    <a:gd name="T32" fmla="*/ 360 w 933"/>
                    <a:gd name="T33" fmla="*/ 129 h 162"/>
                    <a:gd name="T34" fmla="*/ 299 w 933"/>
                    <a:gd name="T35" fmla="*/ 152 h 162"/>
                    <a:gd name="T36" fmla="*/ 289 w 933"/>
                    <a:gd name="T37" fmla="*/ 108 h 162"/>
                    <a:gd name="T38" fmla="*/ 221 w 933"/>
                    <a:gd name="T39" fmla="*/ 162 h 162"/>
                    <a:gd name="T40" fmla="*/ 211 w 933"/>
                    <a:gd name="T41" fmla="*/ 117 h 162"/>
                    <a:gd name="T42" fmla="*/ 130 w 933"/>
                    <a:gd name="T43" fmla="*/ 149 h 162"/>
                    <a:gd name="T44" fmla="*/ 132 w 933"/>
                    <a:gd name="T45" fmla="*/ 108 h 162"/>
                    <a:gd name="T46" fmla="*/ 65 w 933"/>
                    <a:gd name="T47" fmla="*/ 130 h 162"/>
                    <a:gd name="T48" fmla="*/ 73 w 933"/>
                    <a:gd name="T49" fmla="*/ 103 h 162"/>
                    <a:gd name="T50" fmla="*/ 43 w 933"/>
                    <a:gd name="T51" fmla="*/ 114 h 162"/>
                    <a:gd name="T52" fmla="*/ 58 w 933"/>
                    <a:gd name="T53" fmla="*/ 98 h 162"/>
                    <a:gd name="T54" fmla="*/ 0 w 933"/>
                    <a:gd name="T55" fmla="*/ 76 h 162"/>
                    <a:gd name="T56" fmla="*/ 210 w 933"/>
                    <a:gd name="T57" fmla="*/ 11 h 162"/>
                    <a:gd name="T58" fmla="*/ 665 w 933"/>
                    <a:gd name="T59" fmla="*/ 15 h 162"/>
                    <a:gd name="T60" fmla="*/ 844 w 933"/>
                    <a:gd name="T61" fmla="*/ 0 h 162"/>
                    <a:gd name="T62" fmla="*/ 882 w 933"/>
                    <a:gd name="T63" fmla="*/ 53 h 1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33"/>
                    <a:gd name="T97" fmla="*/ 0 h 162"/>
                    <a:gd name="T98" fmla="*/ 933 w 933"/>
                    <a:gd name="T99" fmla="*/ 162 h 16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33" h="162">
                      <a:moveTo>
                        <a:pt x="882" y="53"/>
                      </a:moveTo>
                      <a:lnTo>
                        <a:pt x="933" y="85"/>
                      </a:lnTo>
                      <a:lnTo>
                        <a:pt x="816" y="73"/>
                      </a:lnTo>
                      <a:lnTo>
                        <a:pt x="866" y="110"/>
                      </a:lnTo>
                      <a:lnTo>
                        <a:pt x="745" y="89"/>
                      </a:lnTo>
                      <a:lnTo>
                        <a:pt x="776" y="118"/>
                      </a:lnTo>
                      <a:lnTo>
                        <a:pt x="690" y="102"/>
                      </a:lnTo>
                      <a:lnTo>
                        <a:pt x="703" y="139"/>
                      </a:lnTo>
                      <a:lnTo>
                        <a:pt x="599" y="90"/>
                      </a:lnTo>
                      <a:lnTo>
                        <a:pt x="614" y="139"/>
                      </a:lnTo>
                      <a:lnTo>
                        <a:pt x="550" y="98"/>
                      </a:lnTo>
                      <a:lnTo>
                        <a:pt x="530" y="152"/>
                      </a:lnTo>
                      <a:lnTo>
                        <a:pt x="516" y="106"/>
                      </a:lnTo>
                      <a:lnTo>
                        <a:pt x="470" y="156"/>
                      </a:lnTo>
                      <a:lnTo>
                        <a:pt x="459" y="106"/>
                      </a:lnTo>
                      <a:lnTo>
                        <a:pt x="367" y="160"/>
                      </a:lnTo>
                      <a:lnTo>
                        <a:pt x="360" y="129"/>
                      </a:lnTo>
                      <a:lnTo>
                        <a:pt x="299" y="152"/>
                      </a:lnTo>
                      <a:lnTo>
                        <a:pt x="289" y="108"/>
                      </a:lnTo>
                      <a:lnTo>
                        <a:pt x="221" y="162"/>
                      </a:lnTo>
                      <a:lnTo>
                        <a:pt x="211" y="117"/>
                      </a:lnTo>
                      <a:lnTo>
                        <a:pt x="130" y="149"/>
                      </a:lnTo>
                      <a:lnTo>
                        <a:pt x="132" y="108"/>
                      </a:lnTo>
                      <a:lnTo>
                        <a:pt x="65" y="130"/>
                      </a:lnTo>
                      <a:lnTo>
                        <a:pt x="73" y="103"/>
                      </a:lnTo>
                      <a:lnTo>
                        <a:pt x="43" y="114"/>
                      </a:lnTo>
                      <a:lnTo>
                        <a:pt x="58" y="98"/>
                      </a:lnTo>
                      <a:lnTo>
                        <a:pt x="0" y="76"/>
                      </a:lnTo>
                      <a:lnTo>
                        <a:pt x="210" y="11"/>
                      </a:lnTo>
                      <a:lnTo>
                        <a:pt x="665" y="15"/>
                      </a:lnTo>
                      <a:lnTo>
                        <a:pt x="844" y="0"/>
                      </a:lnTo>
                      <a:lnTo>
                        <a:pt x="882" y="5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508" name="Group 153"/>
                <p:cNvGrpSpPr>
                  <a:grpSpLocks/>
                </p:cNvGrpSpPr>
                <p:nvPr/>
              </p:nvGrpSpPr>
              <p:grpSpPr bwMode="auto">
                <a:xfrm>
                  <a:off x="3710" y="3325"/>
                  <a:ext cx="1006" cy="336"/>
                  <a:chOff x="3710" y="3325"/>
                  <a:chExt cx="1006" cy="336"/>
                </a:xfrm>
              </p:grpSpPr>
              <p:sp>
                <p:nvSpPr>
                  <p:cNvPr id="17530" name="Freeform 154"/>
                  <p:cNvSpPr>
                    <a:spLocks/>
                  </p:cNvSpPr>
                  <p:nvPr/>
                </p:nvSpPr>
                <p:spPr bwMode="auto">
                  <a:xfrm>
                    <a:off x="3710" y="3325"/>
                    <a:ext cx="1006" cy="336"/>
                  </a:xfrm>
                  <a:custGeom>
                    <a:avLst/>
                    <a:gdLst>
                      <a:gd name="T0" fmla="*/ 13 w 1006"/>
                      <a:gd name="T1" fmla="*/ 281 h 336"/>
                      <a:gd name="T2" fmla="*/ 86 w 1006"/>
                      <a:gd name="T3" fmla="*/ 150 h 336"/>
                      <a:gd name="T4" fmla="*/ 114 w 1006"/>
                      <a:gd name="T5" fmla="*/ 86 h 336"/>
                      <a:gd name="T6" fmla="*/ 105 w 1006"/>
                      <a:gd name="T7" fmla="*/ 100 h 336"/>
                      <a:gd name="T8" fmla="*/ 116 w 1006"/>
                      <a:gd name="T9" fmla="*/ 91 h 336"/>
                      <a:gd name="T10" fmla="*/ 112 w 1006"/>
                      <a:gd name="T11" fmla="*/ 106 h 336"/>
                      <a:gd name="T12" fmla="*/ 176 w 1006"/>
                      <a:gd name="T13" fmla="*/ 76 h 336"/>
                      <a:gd name="T14" fmla="*/ 237 w 1006"/>
                      <a:gd name="T15" fmla="*/ 112 h 336"/>
                      <a:gd name="T16" fmla="*/ 390 w 1006"/>
                      <a:gd name="T17" fmla="*/ 40 h 336"/>
                      <a:gd name="T18" fmla="*/ 779 w 1006"/>
                      <a:gd name="T19" fmla="*/ 10 h 336"/>
                      <a:gd name="T20" fmla="*/ 1006 w 1006"/>
                      <a:gd name="T21" fmla="*/ 191 h 336"/>
                      <a:gd name="T22" fmla="*/ 966 w 1006"/>
                      <a:gd name="T23" fmla="*/ 263 h 336"/>
                      <a:gd name="T24" fmla="*/ 935 w 1006"/>
                      <a:gd name="T25" fmla="*/ 262 h 336"/>
                      <a:gd name="T26" fmla="*/ 911 w 1006"/>
                      <a:gd name="T27" fmla="*/ 260 h 336"/>
                      <a:gd name="T28" fmla="*/ 890 w 1006"/>
                      <a:gd name="T29" fmla="*/ 260 h 336"/>
                      <a:gd name="T30" fmla="*/ 868 w 1006"/>
                      <a:gd name="T31" fmla="*/ 263 h 336"/>
                      <a:gd name="T32" fmla="*/ 842 w 1006"/>
                      <a:gd name="T33" fmla="*/ 269 h 336"/>
                      <a:gd name="T34" fmla="*/ 831 w 1006"/>
                      <a:gd name="T35" fmla="*/ 306 h 336"/>
                      <a:gd name="T36" fmla="*/ 794 w 1006"/>
                      <a:gd name="T37" fmla="*/ 330 h 336"/>
                      <a:gd name="T38" fmla="*/ 742 w 1006"/>
                      <a:gd name="T39" fmla="*/ 336 h 336"/>
                      <a:gd name="T40" fmla="*/ 690 w 1006"/>
                      <a:gd name="T41" fmla="*/ 322 h 336"/>
                      <a:gd name="T42" fmla="*/ 653 w 1006"/>
                      <a:gd name="T43" fmla="*/ 286 h 336"/>
                      <a:gd name="T44" fmla="*/ 596 w 1006"/>
                      <a:gd name="T45" fmla="*/ 274 h 336"/>
                      <a:gd name="T46" fmla="*/ 526 w 1006"/>
                      <a:gd name="T47" fmla="*/ 277 h 336"/>
                      <a:gd name="T48" fmla="*/ 456 w 1006"/>
                      <a:gd name="T49" fmla="*/ 279 h 336"/>
                      <a:gd name="T50" fmla="*/ 387 w 1006"/>
                      <a:gd name="T51" fmla="*/ 282 h 336"/>
                      <a:gd name="T52" fmla="*/ 317 w 1006"/>
                      <a:gd name="T53" fmla="*/ 285 h 336"/>
                      <a:gd name="T54" fmla="*/ 249 w 1006"/>
                      <a:gd name="T55" fmla="*/ 336 h 336"/>
                      <a:gd name="T56" fmla="*/ 221 w 1006"/>
                      <a:gd name="T57" fmla="*/ 336 h 336"/>
                      <a:gd name="T58" fmla="*/ 183 w 1006"/>
                      <a:gd name="T59" fmla="*/ 335 h 336"/>
                      <a:gd name="T60" fmla="*/ 146 w 1006"/>
                      <a:gd name="T61" fmla="*/ 331 h 336"/>
                      <a:gd name="T62" fmla="*/ 115 w 1006"/>
                      <a:gd name="T63" fmla="*/ 323 h 336"/>
                      <a:gd name="T64" fmla="*/ 100 w 1006"/>
                      <a:gd name="T65" fmla="*/ 305 h 336"/>
                      <a:gd name="T66" fmla="*/ 47 w 1006"/>
                      <a:gd name="T67" fmla="*/ 284 h 336"/>
                      <a:gd name="T68" fmla="*/ 9 w 1006"/>
                      <a:gd name="T69" fmla="*/ 275 h 336"/>
                      <a:gd name="T70" fmla="*/ 6 w 1006"/>
                      <a:gd name="T71" fmla="*/ 272 h 336"/>
                      <a:gd name="T72" fmla="*/ 51 w 1006"/>
                      <a:gd name="T73" fmla="*/ 287 h 336"/>
                      <a:gd name="T74" fmla="*/ 19 w 1006"/>
                      <a:gd name="T75" fmla="*/ 285 h 336"/>
                      <a:gd name="T76" fmla="*/ 28 w 1006"/>
                      <a:gd name="T77" fmla="*/ 273 h 336"/>
                      <a:gd name="T78" fmla="*/ 11 w 1006"/>
                      <a:gd name="T79" fmla="*/ 273 h 336"/>
                      <a:gd name="T80" fmla="*/ 26 w 1006"/>
                      <a:gd name="T81" fmla="*/ 280 h 336"/>
                      <a:gd name="T82" fmla="*/ 34 w 1006"/>
                      <a:gd name="T83" fmla="*/ 265 h 336"/>
                      <a:gd name="T84" fmla="*/ 60 w 1006"/>
                      <a:gd name="T85" fmla="*/ 273 h 3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06"/>
                      <a:gd name="T130" fmla="*/ 0 h 336"/>
                      <a:gd name="T131" fmla="*/ 1006 w 1006"/>
                      <a:gd name="T132" fmla="*/ 336 h 3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06" h="336">
                        <a:moveTo>
                          <a:pt x="26" y="277"/>
                        </a:moveTo>
                        <a:lnTo>
                          <a:pt x="28" y="281"/>
                        </a:lnTo>
                        <a:lnTo>
                          <a:pt x="13" y="281"/>
                        </a:lnTo>
                        <a:lnTo>
                          <a:pt x="10" y="281"/>
                        </a:lnTo>
                        <a:lnTo>
                          <a:pt x="90" y="158"/>
                        </a:lnTo>
                        <a:lnTo>
                          <a:pt x="86" y="150"/>
                        </a:lnTo>
                        <a:lnTo>
                          <a:pt x="75" y="133"/>
                        </a:lnTo>
                        <a:lnTo>
                          <a:pt x="97" y="125"/>
                        </a:lnTo>
                        <a:lnTo>
                          <a:pt x="114" y="86"/>
                        </a:lnTo>
                        <a:lnTo>
                          <a:pt x="114" y="73"/>
                        </a:lnTo>
                        <a:lnTo>
                          <a:pt x="122" y="102"/>
                        </a:lnTo>
                        <a:lnTo>
                          <a:pt x="105" y="100"/>
                        </a:lnTo>
                        <a:lnTo>
                          <a:pt x="103" y="73"/>
                        </a:lnTo>
                        <a:lnTo>
                          <a:pt x="118" y="100"/>
                        </a:lnTo>
                        <a:lnTo>
                          <a:pt x="116" y="91"/>
                        </a:lnTo>
                        <a:lnTo>
                          <a:pt x="110" y="84"/>
                        </a:lnTo>
                        <a:lnTo>
                          <a:pt x="109" y="84"/>
                        </a:lnTo>
                        <a:lnTo>
                          <a:pt x="112" y="106"/>
                        </a:lnTo>
                        <a:lnTo>
                          <a:pt x="132" y="84"/>
                        </a:lnTo>
                        <a:lnTo>
                          <a:pt x="161" y="114"/>
                        </a:lnTo>
                        <a:lnTo>
                          <a:pt x="176" y="76"/>
                        </a:lnTo>
                        <a:lnTo>
                          <a:pt x="192" y="89"/>
                        </a:lnTo>
                        <a:lnTo>
                          <a:pt x="207" y="76"/>
                        </a:lnTo>
                        <a:lnTo>
                          <a:pt x="237" y="112"/>
                        </a:lnTo>
                        <a:lnTo>
                          <a:pt x="255" y="91"/>
                        </a:lnTo>
                        <a:lnTo>
                          <a:pt x="294" y="101"/>
                        </a:lnTo>
                        <a:lnTo>
                          <a:pt x="390" y="40"/>
                        </a:lnTo>
                        <a:lnTo>
                          <a:pt x="400" y="23"/>
                        </a:lnTo>
                        <a:lnTo>
                          <a:pt x="703" y="0"/>
                        </a:lnTo>
                        <a:lnTo>
                          <a:pt x="779" y="10"/>
                        </a:lnTo>
                        <a:lnTo>
                          <a:pt x="830" y="84"/>
                        </a:lnTo>
                        <a:lnTo>
                          <a:pt x="949" y="76"/>
                        </a:lnTo>
                        <a:lnTo>
                          <a:pt x="1006" y="191"/>
                        </a:lnTo>
                        <a:lnTo>
                          <a:pt x="990" y="218"/>
                        </a:lnTo>
                        <a:lnTo>
                          <a:pt x="979" y="263"/>
                        </a:lnTo>
                        <a:lnTo>
                          <a:pt x="966" y="263"/>
                        </a:lnTo>
                        <a:lnTo>
                          <a:pt x="955" y="263"/>
                        </a:lnTo>
                        <a:lnTo>
                          <a:pt x="945" y="262"/>
                        </a:lnTo>
                        <a:lnTo>
                          <a:pt x="935" y="262"/>
                        </a:lnTo>
                        <a:lnTo>
                          <a:pt x="926" y="261"/>
                        </a:lnTo>
                        <a:lnTo>
                          <a:pt x="919" y="261"/>
                        </a:lnTo>
                        <a:lnTo>
                          <a:pt x="911" y="260"/>
                        </a:lnTo>
                        <a:lnTo>
                          <a:pt x="904" y="260"/>
                        </a:lnTo>
                        <a:lnTo>
                          <a:pt x="896" y="260"/>
                        </a:lnTo>
                        <a:lnTo>
                          <a:pt x="890" y="260"/>
                        </a:lnTo>
                        <a:lnTo>
                          <a:pt x="883" y="261"/>
                        </a:lnTo>
                        <a:lnTo>
                          <a:pt x="876" y="262"/>
                        </a:lnTo>
                        <a:lnTo>
                          <a:pt x="868" y="263"/>
                        </a:lnTo>
                        <a:lnTo>
                          <a:pt x="860" y="265"/>
                        </a:lnTo>
                        <a:lnTo>
                          <a:pt x="853" y="267"/>
                        </a:lnTo>
                        <a:lnTo>
                          <a:pt x="842" y="269"/>
                        </a:lnTo>
                        <a:lnTo>
                          <a:pt x="842" y="283"/>
                        </a:lnTo>
                        <a:lnTo>
                          <a:pt x="838" y="295"/>
                        </a:lnTo>
                        <a:lnTo>
                          <a:pt x="831" y="306"/>
                        </a:lnTo>
                        <a:lnTo>
                          <a:pt x="821" y="316"/>
                        </a:lnTo>
                        <a:lnTo>
                          <a:pt x="808" y="324"/>
                        </a:lnTo>
                        <a:lnTo>
                          <a:pt x="794" y="330"/>
                        </a:lnTo>
                        <a:lnTo>
                          <a:pt x="778" y="334"/>
                        </a:lnTo>
                        <a:lnTo>
                          <a:pt x="760" y="336"/>
                        </a:lnTo>
                        <a:lnTo>
                          <a:pt x="742" y="336"/>
                        </a:lnTo>
                        <a:lnTo>
                          <a:pt x="725" y="334"/>
                        </a:lnTo>
                        <a:lnTo>
                          <a:pt x="707" y="329"/>
                        </a:lnTo>
                        <a:lnTo>
                          <a:pt x="690" y="322"/>
                        </a:lnTo>
                        <a:lnTo>
                          <a:pt x="676" y="313"/>
                        </a:lnTo>
                        <a:lnTo>
                          <a:pt x="663" y="301"/>
                        </a:lnTo>
                        <a:lnTo>
                          <a:pt x="653" y="286"/>
                        </a:lnTo>
                        <a:lnTo>
                          <a:pt x="644" y="268"/>
                        </a:lnTo>
                        <a:lnTo>
                          <a:pt x="620" y="271"/>
                        </a:lnTo>
                        <a:lnTo>
                          <a:pt x="596" y="274"/>
                        </a:lnTo>
                        <a:lnTo>
                          <a:pt x="573" y="275"/>
                        </a:lnTo>
                        <a:lnTo>
                          <a:pt x="548" y="276"/>
                        </a:lnTo>
                        <a:lnTo>
                          <a:pt x="526" y="277"/>
                        </a:lnTo>
                        <a:lnTo>
                          <a:pt x="502" y="278"/>
                        </a:lnTo>
                        <a:lnTo>
                          <a:pt x="479" y="279"/>
                        </a:lnTo>
                        <a:lnTo>
                          <a:pt x="456" y="279"/>
                        </a:lnTo>
                        <a:lnTo>
                          <a:pt x="433" y="280"/>
                        </a:lnTo>
                        <a:lnTo>
                          <a:pt x="410" y="281"/>
                        </a:lnTo>
                        <a:lnTo>
                          <a:pt x="387" y="282"/>
                        </a:lnTo>
                        <a:lnTo>
                          <a:pt x="364" y="282"/>
                        </a:lnTo>
                        <a:lnTo>
                          <a:pt x="340" y="284"/>
                        </a:lnTo>
                        <a:lnTo>
                          <a:pt x="317" y="285"/>
                        </a:lnTo>
                        <a:lnTo>
                          <a:pt x="293" y="287"/>
                        </a:lnTo>
                        <a:lnTo>
                          <a:pt x="268" y="290"/>
                        </a:lnTo>
                        <a:lnTo>
                          <a:pt x="249" y="336"/>
                        </a:lnTo>
                        <a:lnTo>
                          <a:pt x="241" y="336"/>
                        </a:lnTo>
                        <a:lnTo>
                          <a:pt x="232" y="336"/>
                        </a:lnTo>
                        <a:lnTo>
                          <a:pt x="221" y="336"/>
                        </a:lnTo>
                        <a:lnTo>
                          <a:pt x="209" y="336"/>
                        </a:lnTo>
                        <a:lnTo>
                          <a:pt x="196" y="336"/>
                        </a:lnTo>
                        <a:lnTo>
                          <a:pt x="183" y="335"/>
                        </a:lnTo>
                        <a:lnTo>
                          <a:pt x="170" y="334"/>
                        </a:lnTo>
                        <a:lnTo>
                          <a:pt x="158" y="333"/>
                        </a:lnTo>
                        <a:lnTo>
                          <a:pt x="146" y="331"/>
                        </a:lnTo>
                        <a:lnTo>
                          <a:pt x="135" y="329"/>
                        </a:lnTo>
                        <a:lnTo>
                          <a:pt x="123" y="326"/>
                        </a:lnTo>
                        <a:lnTo>
                          <a:pt x="115" y="323"/>
                        </a:lnTo>
                        <a:lnTo>
                          <a:pt x="108" y="318"/>
                        </a:lnTo>
                        <a:lnTo>
                          <a:pt x="103" y="312"/>
                        </a:lnTo>
                        <a:lnTo>
                          <a:pt x="100" y="305"/>
                        </a:lnTo>
                        <a:lnTo>
                          <a:pt x="100" y="297"/>
                        </a:lnTo>
                        <a:lnTo>
                          <a:pt x="62" y="297"/>
                        </a:lnTo>
                        <a:lnTo>
                          <a:pt x="47" y="284"/>
                        </a:lnTo>
                        <a:lnTo>
                          <a:pt x="13" y="277"/>
                        </a:lnTo>
                        <a:lnTo>
                          <a:pt x="44" y="284"/>
                        </a:lnTo>
                        <a:lnTo>
                          <a:pt x="9" y="275"/>
                        </a:lnTo>
                        <a:lnTo>
                          <a:pt x="13" y="281"/>
                        </a:lnTo>
                        <a:lnTo>
                          <a:pt x="23" y="267"/>
                        </a:lnTo>
                        <a:lnTo>
                          <a:pt x="6" y="272"/>
                        </a:lnTo>
                        <a:lnTo>
                          <a:pt x="17" y="277"/>
                        </a:lnTo>
                        <a:lnTo>
                          <a:pt x="45" y="269"/>
                        </a:lnTo>
                        <a:lnTo>
                          <a:pt x="51" y="287"/>
                        </a:lnTo>
                        <a:lnTo>
                          <a:pt x="45" y="280"/>
                        </a:lnTo>
                        <a:lnTo>
                          <a:pt x="49" y="265"/>
                        </a:lnTo>
                        <a:lnTo>
                          <a:pt x="19" y="285"/>
                        </a:lnTo>
                        <a:lnTo>
                          <a:pt x="32" y="275"/>
                        </a:lnTo>
                        <a:lnTo>
                          <a:pt x="45" y="271"/>
                        </a:lnTo>
                        <a:lnTo>
                          <a:pt x="28" y="273"/>
                        </a:lnTo>
                        <a:lnTo>
                          <a:pt x="49" y="280"/>
                        </a:lnTo>
                        <a:lnTo>
                          <a:pt x="11" y="276"/>
                        </a:lnTo>
                        <a:lnTo>
                          <a:pt x="11" y="273"/>
                        </a:lnTo>
                        <a:lnTo>
                          <a:pt x="45" y="282"/>
                        </a:lnTo>
                        <a:lnTo>
                          <a:pt x="0" y="277"/>
                        </a:lnTo>
                        <a:lnTo>
                          <a:pt x="26" y="280"/>
                        </a:lnTo>
                        <a:lnTo>
                          <a:pt x="15" y="280"/>
                        </a:lnTo>
                        <a:lnTo>
                          <a:pt x="19" y="280"/>
                        </a:lnTo>
                        <a:lnTo>
                          <a:pt x="34" y="265"/>
                        </a:lnTo>
                        <a:lnTo>
                          <a:pt x="41" y="284"/>
                        </a:lnTo>
                        <a:lnTo>
                          <a:pt x="67" y="273"/>
                        </a:lnTo>
                        <a:lnTo>
                          <a:pt x="60" y="273"/>
                        </a:lnTo>
                        <a:lnTo>
                          <a:pt x="64" y="276"/>
                        </a:lnTo>
                        <a:lnTo>
                          <a:pt x="26" y="2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531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3714" y="3560"/>
                    <a:ext cx="134" cy="43"/>
                    <a:chOff x="3714" y="3560"/>
                    <a:chExt cx="134" cy="43"/>
                  </a:xfrm>
                </p:grpSpPr>
                <p:sp>
                  <p:nvSpPr>
                    <p:cNvPr id="17532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3714" y="3560"/>
                      <a:ext cx="134" cy="43"/>
                    </a:xfrm>
                    <a:custGeom>
                      <a:avLst/>
                      <a:gdLst>
                        <a:gd name="T0" fmla="*/ 67 w 134"/>
                        <a:gd name="T1" fmla="*/ 0 h 43"/>
                        <a:gd name="T2" fmla="*/ 0 w 134"/>
                        <a:gd name="T3" fmla="*/ 43 h 43"/>
                        <a:gd name="T4" fmla="*/ 134 w 134"/>
                        <a:gd name="T5" fmla="*/ 43 h 43"/>
                        <a:gd name="T6" fmla="*/ 67 w 134"/>
                        <a:gd name="T7" fmla="*/ 0 h 4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34"/>
                        <a:gd name="T13" fmla="*/ 0 h 43"/>
                        <a:gd name="T14" fmla="*/ 134 w 134"/>
                        <a:gd name="T15" fmla="*/ 43 h 4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34" h="43">
                          <a:moveTo>
                            <a:pt x="67" y="0"/>
                          </a:moveTo>
                          <a:lnTo>
                            <a:pt x="0" y="43"/>
                          </a:lnTo>
                          <a:lnTo>
                            <a:pt x="134" y="43"/>
                          </a:lnTo>
                          <a:lnTo>
                            <a:pt x="6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33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3714" y="3560"/>
                      <a:ext cx="134" cy="43"/>
                    </a:xfrm>
                    <a:custGeom>
                      <a:avLst/>
                      <a:gdLst>
                        <a:gd name="T0" fmla="*/ 67 w 134"/>
                        <a:gd name="T1" fmla="*/ 0 h 43"/>
                        <a:gd name="T2" fmla="*/ 0 w 134"/>
                        <a:gd name="T3" fmla="*/ 43 h 43"/>
                        <a:gd name="T4" fmla="*/ 134 w 134"/>
                        <a:gd name="T5" fmla="*/ 43 h 43"/>
                        <a:gd name="T6" fmla="*/ 67 w 134"/>
                        <a:gd name="T7" fmla="*/ 0 h 4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34"/>
                        <a:gd name="T13" fmla="*/ 0 h 43"/>
                        <a:gd name="T14" fmla="*/ 134 w 134"/>
                        <a:gd name="T15" fmla="*/ 43 h 4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34" h="43">
                          <a:moveTo>
                            <a:pt x="67" y="0"/>
                          </a:moveTo>
                          <a:lnTo>
                            <a:pt x="0" y="43"/>
                          </a:lnTo>
                          <a:lnTo>
                            <a:pt x="134" y="43"/>
                          </a:lnTo>
                          <a:lnTo>
                            <a:pt x="67" y="0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509" name="Group 158"/>
                <p:cNvGrpSpPr>
                  <a:grpSpLocks/>
                </p:cNvGrpSpPr>
                <p:nvPr/>
              </p:nvGrpSpPr>
              <p:grpSpPr bwMode="auto">
                <a:xfrm>
                  <a:off x="3761" y="3291"/>
                  <a:ext cx="942" cy="337"/>
                  <a:chOff x="3761" y="3291"/>
                  <a:chExt cx="942" cy="337"/>
                </a:xfrm>
              </p:grpSpPr>
              <p:sp>
                <p:nvSpPr>
                  <p:cNvPr id="17510" name="Freeform 159"/>
                  <p:cNvSpPr>
                    <a:spLocks/>
                  </p:cNvSpPr>
                  <p:nvPr/>
                </p:nvSpPr>
                <p:spPr bwMode="auto">
                  <a:xfrm>
                    <a:off x="3761" y="3340"/>
                    <a:ext cx="942" cy="268"/>
                  </a:xfrm>
                  <a:custGeom>
                    <a:avLst/>
                    <a:gdLst>
                      <a:gd name="T0" fmla="*/ 942 w 942"/>
                      <a:gd name="T1" fmla="*/ 187 h 268"/>
                      <a:gd name="T2" fmla="*/ 917 w 942"/>
                      <a:gd name="T3" fmla="*/ 232 h 268"/>
                      <a:gd name="T4" fmla="*/ 791 w 942"/>
                      <a:gd name="T5" fmla="*/ 233 h 268"/>
                      <a:gd name="T6" fmla="*/ 778 w 942"/>
                      <a:gd name="T7" fmla="*/ 216 h 268"/>
                      <a:gd name="T8" fmla="*/ 755 w 942"/>
                      <a:gd name="T9" fmla="*/ 192 h 268"/>
                      <a:gd name="T10" fmla="*/ 718 w 942"/>
                      <a:gd name="T11" fmla="*/ 173 h 268"/>
                      <a:gd name="T12" fmla="*/ 672 w 942"/>
                      <a:gd name="T13" fmla="*/ 170 h 268"/>
                      <a:gd name="T14" fmla="*/ 639 w 942"/>
                      <a:gd name="T15" fmla="*/ 184 h 268"/>
                      <a:gd name="T16" fmla="*/ 620 w 942"/>
                      <a:gd name="T17" fmla="*/ 205 h 268"/>
                      <a:gd name="T18" fmla="*/ 612 w 942"/>
                      <a:gd name="T19" fmla="*/ 222 h 268"/>
                      <a:gd name="T20" fmla="*/ 587 w 942"/>
                      <a:gd name="T21" fmla="*/ 226 h 268"/>
                      <a:gd name="T22" fmla="*/ 198 w 942"/>
                      <a:gd name="T23" fmla="*/ 261 h 268"/>
                      <a:gd name="T24" fmla="*/ 198 w 942"/>
                      <a:gd name="T25" fmla="*/ 249 h 268"/>
                      <a:gd name="T26" fmla="*/ 198 w 942"/>
                      <a:gd name="T27" fmla="*/ 221 h 268"/>
                      <a:gd name="T28" fmla="*/ 192 w 942"/>
                      <a:gd name="T29" fmla="*/ 192 h 268"/>
                      <a:gd name="T30" fmla="*/ 178 w 942"/>
                      <a:gd name="T31" fmla="*/ 175 h 268"/>
                      <a:gd name="T32" fmla="*/ 158 w 942"/>
                      <a:gd name="T33" fmla="*/ 174 h 268"/>
                      <a:gd name="T34" fmla="*/ 136 w 942"/>
                      <a:gd name="T35" fmla="*/ 178 h 268"/>
                      <a:gd name="T36" fmla="*/ 115 w 942"/>
                      <a:gd name="T37" fmla="*/ 188 h 268"/>
                      <a:gd name="T38" fmla="*/ 99 w 942"/>
                      <a:gd name="T39" fmla="*/ 202 h 268"/>
                      <a:gd name="T40" fmla="*/ 85 w 942"/>
                      <a:gd name="T41" fmla="*/ 222 h 268"/>
                      <a:gd name="T42" fmla="*/ 72 w 942"/>
                      <a:gd name="T43" fmla="*/ 241 h 268"/>
                      <a:gd name="T44" fmla="*/ 61 w 942"/>
                      <a:gd name="T45" fmla="*/ 258 h 268"/>
                      <a:gd name="T46" fmla="*/ 57 w 942"/>
                      <a:gd name="T47" fmla="*/ 265 h 268"/>
                      <a:gd name="T48" fmla="*/ 0 w 942"/>
                      <a:gd name="T49" fmla="*/ 226 h 268"/>
                      <a:gd name="T50" fmla="*/ 61 w 942"/>
                      <a:gd name="T51" fmla="*/ 118 h 268"/>
                      <a:gd name="T52" fmla="*/ 104 w 942"/>
                      <a:gd name="T53" fmla="*/ 121 h 268"/>
                      <a:gd name="T54" fmla="*/ 134 w 942"/>
                      <a:gd name="T55" fmla="*/ 97 h 268"/>
                      <a:gd name="T56" fmla="*/ 180 w 942"/>
                      <a:gd name="T57" fmla="*/ 113 h 268"/>
                      <a:gd name="T58" fmla="*/ 244 w 942"/>
                      <a:gd name="T59" fmla="*/ 105 h 268"/>
                      <a:gd name="T60" fmla="*/ 348 w 942"/>
                      <a:gd name="T61" fmla="*/ 25 h 268"/>
                      <a:gd name="T62" fmla="*/ 717 w 942"/>
                      <a:gd name="T63" fmla="*/ 13 h 268"/>
                      <a:gd name="T64" fmla="*/ 889 w 942"/>
                      <a:gd name="T65" fmla="*/ 82 h 2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42"/>
                      <a:gd name="T100" fmla="*/ 0 h 268"/>
                      <a:gd name="T101" fmla="*/ 942 w 942"/>
                      <a:gd name="T102" fmla="*/ 268 h 2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42" h="268">
                        <a:moveTo>
                          <a:pt x="889" y="82"/>
                        </a:moveTo>
                        <a:lnTo>
                          <a:pt x="942" y="187"/>
                        </a:lnTo>
                        <a:lnTo>
                          <a:pt x="914" y="194"/>
                        </a:lnTo>
                        <a:lnTo>
                          <a:pt x="917" y="232"/>
                        </a:lnTo>
                        <a:lnTo>
                          <a:pt x="793" y="236"/>
                        </a:lnTo>
                        <a:lnTo>
                          <a:pt x="791" y="233"/>
                        </a:lnTo>
                        <a:lnTo>
                          <a:pt x="787" y="226"/>
                        </a:lnTo>
                        <a:lnTo>
                          <a:pt x="778" y="216"/>
                        </a:lnTo>
                        <a:lnTo>
                          <a:pt x="768" y="204"/>
                        </a:lnTo>
                        <a:lnTo>
                          <a:pt x="755" y="192"/>
                        </a:lnTo>
                        <a:lnTo>
                          <a:pt x="737" y="181"/>
                        </a:lnTo>
                        <a:lnTo>
                          <a:pt x="718" y="173"/>
                        </a:lnTo>
                        <a:lnTo>
                          <a:pt x="695" y="169"/>
                        </a:lnTo>
                        <a:lnTo>
                          <a:pt x="672" y="170"/>
                        </a:lnTo>
                        <a:lnTo>
                          <a:pt x="654" y="176"/>
                        </a:lnTo>
                        <a:lnTo>
                          <a:pt x="639" y="184"/>
                        </a:lnTo>
                        <a:lnTo>
                          <a:pt x="628" y="195"/>
                        </a:lnTo>
                        <a:lnTo>
                          <a:pt x="620" y="205"/>
                        </a:lnTo>
                        <a:lnTo>
                          <a:pt x="615" y="214"/>
                        </a:lnTo>
                        <a:lnTo>
                          <a:pt x="612" y="222"/>
                        </a:lnTo>
                        <a:lnTo>
                          <a:pt x="611" y="224"/>
                        </a:lnTo>
                        <a:lnTo>
                          <a:pt x="587" y="226"/>
                        </a:lnTo>
                        <a:lnTo>
                          <a:pt x="572" y="251"/>
                        </a:lnTo>
                        <a:lnTo>
                          <a:pt x="198" y="261"/>
                        </a:lnTo>
                        <a:lnTo>
                          <a:pt x="198" y="258"/>
                        </a:lnTo>
                        <a:lnTo>
                          <a:pt x="198" y="249"/>
                        </a:lnTo>
                        <a:lnTo>
                          <a:pt x="198" y="236"/>
                        </a:lnTo>
                        <a:lnTo>
                          <a:pt x="198" y="221"/>
                        </a:lnTo>
                        <a:lnTo>
                          <a:pt x="195" y="205"/>
                        </a:lnTo>
                        <a:lnTo>
                          <a:pt x="192" y="192"/>
                        </a:lnTo>
                        <a:lnTo>
                          <a:pt x="186" y="181"/>
                        </a:lnTo>
                        <a:lnTo>
                          <a:pt x="178" y="175"/>
                        </a:lnTo>
                        <a:lnTo>
                          <a:pt x="168" y="174"/>
                        </a:lnTo>
                        <a:lnTo>
                          <a:pt x="158" y="174"/>
                        </a:lnTo>
                        <a:lnTo>
                          <a:pt x="147" y="175"/>
                        </a:lnTo>
                        <a:lnTo>
                          <a:pt x="136" y="178"/>
                        </a:lnTo>
                        <a:lnTo>
                          <a:pt x="126" y="183"/>
                        </a:lnTo>
                        <a:lnTo>
                          <a:pt x="115" y="188"/>
                        </a:lnTo>
                        <a:lnTo>
                          <a:pt x="106" y="195"/>
                        </a:lnTo>
                        <a:lnTo>
                          <a:pt x="99" y="202"/>
                        </a:lnTo>
                        <a:lnTo>
                          <a:pt x="92" y="211"/>
                        </a:lnTo>
                        <a:lnTo>
                          <a:pt x="85" y="222"/>
                        </a:lnTo>
                        <a:lnTo>
                          <a:pt x="78" y="231"/>
                        </a:lnTo>
                        <a:lnTo>
                          <a:pt x="72" y="241"/>
                        </a:lnTo>
                        <a:lnTo>
                          <a:pt x="66" y="251"/>
                        </a:lnTo>
                        <a:lnTo>
                          <a:pt x="61" y="258"/>
                        </a:lnTo>
                        <a:lnTo>
                          <a:pt x="58" y="264"/>
                        </a:lnTo>
                        <a:lnTo>
                          <a:pt x="57" y="265"/>
                        </a:lnTo>
                        <a:lnTo>
                          <a:pt x="44" y="268"/>
                        </a:lnTo>
                        <a:lnTo>
                          <a:pt x="0" y="226"/>
                        </a:lnTo>
                        <a:lnTo>
                          <a:pt x="46" y="122"/>
                        </a:lnTo>
                        <a:lnTo>
                          <a:pt x="61" y="118"/>
                        </a:lnTo>
                        <a:lnTo>
                          <a:pt x="73" y="94"/>
                        </a:lnTo>
                        <a:lnTo>
                          <a:pt x="104" y="121"/>
                        </a:lnTo>
                        <a:lnTo>
                          <a:pt x="125" y="87"/>
                        </a:lnTo>
                        <a:lnTo>
                          <a:pt x="134" y="97"/>
                        </a:lnTo>
                        <a:lnTo>
                          <a:pt x="149" y="82"/>
                        </a:lnTo>
                        <a:lnTo>
                          <a:pt x="180" y="113"/>
                        </a:lnTo>
                        <a:lnTo>
                          <a:pt x="204" y="99"/>
                        </a:lnTo>
                        <a:lnTo>
                          <a:pt x="244" y="105"/>
                        </a:lnTo>
                        <a:lnTo>
                          <a:pt x="344" y="36"/>
                        </a:lnTo>
                        <a:lnTo>
                          <a:pt x="348" y="25"/>
                        </a:lnTo>
                        <a:lnTo>
                          <a:pt x="640" y="0"/>
                        </a:lnTo>
                        <a:lnTo>
                          <a:pt x="717" y="13"/>
                        </a:lnTo>
                        <a:lnTo>
                          <a:pt x="768" y="84"/>
                        </a:lnTo>
                        <a:lnTo>
                          <a:pt x="889" y="82"/>
                        </a:lnTo>
                        <a:close/>
                      </a:path>
                    </a:pathLst>
                  </a:custGeom>
                  <a:solidFill>
                    <a:srgbClr val="6B00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1" name="Freeform 160"/>
                  <p:cNvSpPr>
                    <a:spLocks/>
                  </p:cNvSpPr>
                  <p:nvPr/>
                </p:nvSpPr>
                <p:spPr bwMode="auto">
                  <a:xfrm>
                    <a:off x="4235" y="3349"/>
                    <a:ext cx="161" cy="86"/>
                  </a:xfrm>
                  <a:custGeom>
                    <a:avLst/>
                    <a:gdLst>
                      <a:gd name="T0" fmla="*/ 161 w 161"/>
                      <a:gd name="T1" fmla="*/ 0 h 86"/>
                      <a:gd name="T2" fmla="*/ 139 w 161"/>
                      <a:gd name="T3" fmla="*/ 80 h 86"/>
                      <a:gd name="T4" fmla="*/ 0 w 161"/>
                      <a:gd name="T5" fmla="*/ 86 h 86"/>
                      <a:gd name="T6" fmla="*/ 10 w 161"/>
                      <a:gd name="T7" fmla="*/ 14 h 86"/>
                      <a:gd name="T8" fmla="*/ 161 w 161"/>
                      <a:gd name="T9" fmla="*/ 0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86"/>
                      <a:gd name="T17" fmla="*/ 161 w 161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86">
                        <a:moveTo>
                          <a:pt x="161" y="0"/>
                        </a:moveTo>
                        <a:lnTo>
                          <a:pt x="139" y="80"/>
                        </a:lnTo>
                        <a:lnTo>
                          <a:pt x="0" y="86"/>
                        </a:lnTo>
                        <a:lnTo>
                          <a:pt x="10" y="14"/>
                        </a:lnTo>
                        <a:lnTo>
                          <a:pt x="1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2" name="Freeform 161"/>
                  <p:cNvSpPr>
                    <a:spLocks/>
                  </p:cNvSpPr>
                  <p:nvPr/>
                </p:nvSpPr>
                <p:spPr bwMode="auto">
                  <a:xfrm>
                    <a:off x="4089" y="3363"/>
                    <a:ext cx="141" cy="72"/>
                  </a:xfrm>
                  <a:custGeom>
                    <a:avLst/>
                    <a:gdLst>
                      <a:gd name="T0" fmla="*/ 141 w 141"/>
                      <a:gd name="T1" fmla="*/ 0 h 72"/>
                      <a:gd name="T2" fmla="*/ 126 w 141"/>
                      <a:gd name="T3" fmla="*/ 66 h 72"/>
                      <a:gd name="T4" fmla="*/ 0 w 141"/>
                      <a:gd name="T5" fmla="*/ 72 h 72"/>
                      <a:gd name="T6" fmla="*/ 32 w 141"/>
                      <a:gd name="T7" fmla="*/ 7 h 72"/>
                      <a:gd name="T8" fmla="*/ 141 w 141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1"/>
                      <a:gd name="T16" fmla="*/ 0 h 72"/>
                      <a:gd name="T17" fmla="*/ 141 w 141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1" h="72">
                        <a:moveTo>
                          <a:pt x="141" y="0"/>
                        </a:moveTo>
                        <a:lnTo>
                          <a:pt x="126" y="66"/>
                        </a:lnTo>
                        <a:lnTo>
                          <a:pt x="0" y="72"/>
                        </a:lnTo>
                        <a:lnTo>
                          <a:pt x="32" y="7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3" name="Freeform 162"/>
                  <p:cNvSpPr>
                    <a:spLocks/>
                  </p:cNvSpPr>
                  <p:nvPr/>
                </p:nvSpPr>
                <p:spPr bwMode="auto">
                  <a:xfrm>
                    <a:off x="4405" y="3349"/>
                    <a:ext cx="106" cy="72"/>
                  </a:xfrm>
                  <a:custGeom>
                    <a:avLst/>
                    <a:gdLst>
                      <a:gd name="T0" fmla="*/ 13 w 106"/>
                      <a:gd name="T1" fmla="*/ 0 h 72"/>
                      <a:gd name="T2" fmla="*/ 0 w 106"/>
                      <a:gd name="T3" fmla="*/ 72 h 72"/>
                      <a:gd name="T4" fmla="*/ 106 w 106"/>
                      <a:gd name="T5" fmla="*/ 72 h 72"/>
                      <a:gd name="T6" fmla="*/ 68 w 106"/>
                      <a:gd name="T7" fmla="*/ 0 h 72"/>
                      <a:gd name="T8" fmla="*/ 13 w 106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72"/>
                      <a:gd name="T17" fmla="*/ 106 w 106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72">
                        <a:moveTo>
                          <a:pt x="13" y="0"/>
                        </a:moveTo>
                        <a:lnTo>
                          <a:pt x="0" y="72"/>
                        </a:lnTo>
                        <a:lnTo>
                          <a:pt x="106" y="72"/>
                        </a:lnTo>
                        <a:lnTo>
                          <a:pt x="68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4" name="Freeform 163"/>
                  <p:cNvSpPr>
                    <a:spLocks/>
                  </p:cNvSpPr>
                  <p:nvPr/>
                </p:nvSpPr>
                <p:spPr bwMode="auto">
                  <a:xfrm>
                    <a:off x="4414" y="3357"/>
                    <a:ext cx="86" cy="57"/>
                  </a:xfrm>
                  <a:custGeom>
                    <a:avLst/>
                    <a:gdLst>
                      <a:gd name="T0" fmla="*/ 11 w 86"/>
                      <a:gd name="T1" fmla="*/ 2 h 57"/>
                      <a:gd name="T2" fmla="*/ 58 w 86"/>
                      <a:gd name="T3" fmla="*/ 0 h 57"/>
                      <a:gd name="T4" fmla="*/ 86 w 86"/>
                      <a:gd name="T5" fmla="*/ 57 h 57"/>
                      <a:gd name="T6" fmla="*/ 0 w 86"/>
                      <a:gd name="T7" fmla="*/ 57 h 57"/>
                      <a:gd name="T8" fmla="*/ 11 w 86"/>
                      <a:gd name="T9" fmla="*/ 2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57"/>
                      <a:gd name="T17" fmla="*/ 86 w 86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57">
                        <a:moveTo>
                          <a:pt x="11" y="2"/>
                        </a:moveTo>
                        <a:lnTo>
                          <a:pt x="58" y="0"/>
                        </a:lnTo>
                        <a:lnTo>
                          <a:pt x="86" y="57"/>
                        </a:lnTo>
                        <a:lnTo>
                          <a:pt x="0" y="57"/>
                        </a:lnTo>
                        <a:lnTo>
                          <a:pt x="11" y="2"/>
                        </a:lnTo>
                        <a:close/>
                      </a:path>
                    </a:pathLst>
                  </a:custGeom>
                  <a:solidFill>
                    <a:srgbClr val="91BC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5" name="Freeform 164"/>
                  <p:cNvSpPr>
                    <a:spLocks/>
                  </p:cNvSpPr>
                  <p:nvPr/>
                </p:nvSpPr>
                <p:spPr bwMode="auto">
                  <a:xfrm>
                    <a:off x="3767" y="3291"/>
                    <a:ext cx="320" cy="144"/>
                  </a:xfrm>
                  <a:custGeom>
                    <a:avLst/>
                    <a:gdLst>
                      <a:gd name="T0" fmla="*/ 170 w 320"/>
                      <a:gd name="T1" fmla="*/ 138 h 144"/>
                      <a:gd name="T2" fmla="*/ 143 w 320"/>
                      <a:gd name="T3" fmla="*/ 125 h 144"/>
                      <a:gd name="T4" fmla="*/ 132 w 320"/>
                      <a:gd name="T5" fmla="*/ 135 h 144"/>
                      <a:gd name="T6" fmla="*/ 111 w 320"/>
                      <a:gd name="T7" fmla="*/ 121 h 144"/>
                      <a:gd name="T8" fmla="*/ 96 w 320"/>
                      <a:gd name="T9" fmla="*/ 144 h 144"/>
                      <a:gd name="T10" fmla="*/ 73 w 320"/>
                      <a:gd name="T11" fmla="*/ 130 h 144"/>
                      <a:gd name="T12" fmla="*/ 60 w 320"/>
                      <a:gd name="T13" fmla="*/ 144 h 144"/>
                      <a:gd name="T14" fmla="*/ 42 w 320"/>
                      <a:gd name="T15" fmla="*/ 131 h 144"/>
                      <a:gd name="T16" fmla="*/ 20 w 320"/>
                      <a:gd name="T17" fmla="*/ 108 h 144"/>
                      <a:gd name="T18" fmla="*/ 0 w 320"/>
                      <a:gd name="T19" fmla="*/ 28 h 144"/>
                      <a:gd name="T20" fmla="*/ 47 w 320"/>
                      <a:gd name="T21" fmla="*/ 74 h 144"/>
                      <a:gd name="T22" fmla="*/ 106 w 320"/>
                      <a:gd name="T23" fmla="*/ 0 h 144"/>
                      <a:gd name="T24" fmla="*/ 114 w 320"/>
                      <a:gd name="T25" fmla="*/ 66 h 144"/>
                      <a:gd name="T26" fmla="*/ 170 w 320"/>
                      <a:gd name="T27" fmla="*/ 9 h 144"/>
                      <a:gd name="T28" fmla="*/ 170 w 320"/>
                      <a:gd name="T29" fmla="*/ 63 h 144"/>
                      <a:gd name="T30" fmla="*/ 247 w 320"/>
                      <a:gd name="T31" fmla="*/ 32 h 144"/>
                      <a:gd name="T32" fmla="*/ 214 w 320"/>
                      <a:gd name="T33" fmla="*/ 80 h 144"/>
                      <a:gd name="T34" fmla="*/ 320 w 320"/>
                      <a:gd name="T35" fmla="*/ 66 h 144"/>
                      <a:gd name="T36" fmla="*/ 170 w 320"/>
                      <a:gd name="T37" fmla="*/ 138 h 14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20"/>
                      <a:gd name="T58" fmla="*/ 0 h 144"/>
                      <a:gd name="T59" fmla="*/ 320 w 320"/>
                      <a:gd name="T60" fmla="*/ 144 h 14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20" h="144">
                        <a:moveTo>
                          <a:pt x="170" y="138"/>
                        </a:moveTo>
                        <a:lnTo>
                          <a:pt x="143" y="125"/>
                        </a:lnTo>
                        <a:lnTo>
                          <a:pt x="132" y="135"/>
                        </a:lnTo>
                        <a:lnTo>
                          <a:pt x="111" y="121"/>
                        </a:lnTo>
                        <a:lnTo>
                          <a:pt x="96" y="144"/>
                        </a:lnTo>
                        <a:lnTo>
                          <a:pt x="73" y="130"/>
                        </a:lnTo>
                        <a:lnTo>
                          <a:pt x="60" y="144"/>
                        </a:lnTo>
                        <a:lnTo>
                          <a:pt x="42" y="131"/>
                        </a:lnTo>
                        <a:lnTo>
                          <a:pt x="20" y="108"/>
                        </a:lnTo>
                        <a:lnTo>
                          <a:pt x="0" y="28"/>
                        </a:lnTo>
                        <a:lnTo>
                          <a:pt x="47" y="74"/>
                        </a:lnTo>
                        <a:lnTo>
                          <a:pt x="106" y="0"/>
                        </a:lnTo>
                        <a:lnTo>
                          <a:pt x="114" y="66"/>
                        </a:lnTo>
                        <a:lnTo>
                          <a:pt x="170" y="9"/>
                        </a:lnTo>
                        <a:lnTo>
                          <a:pt x="170" y="63"/>
                        </a:lnTo>
                        <a:lnTo>
                          <a:pt x="247" y="32"/>
                        </a:lnTo>
                        <a:lnTo>
                          <a:pt x="214" y="80"/>
                        </a:lnTo>
                        <a:lnTo>
                          <a:pt x="320" y="66"/>
                        </a:lnTo>
                        <a:lnTo>
                          <a:pt x="170" y="13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6" name="Freeform 165"/>
                  <p:cNvSpPr>
                    <a:spLocks/>
                  </p:cNvSpPr>
                  <p:nvPr/>
                </p:nvSpPr>
                <p:spPr bwMode="auto">
                  <a:xfrm>
                    <a:off x="3831" y="3538"/>
                    <a:ext cx="111" cy="90"/>
                  </a:xfrm>
                  <a:custGeom>
                    <a:avLst/>
                    <a:gdLst>
                      <a:gd name="T0" fmla="*/ 75 w 111"/>
                      <a:gd name="T1" fmla="*/ 0 h 90"/>
                      <a:gd name="T2" fmla="*/ 66 w 111"/>
                      <a:gd name="T3" fmla="*/ 0 h 90"/>
                      <a:gd name="T4" fmla="*/ 56 w 111"/>
                      <a:gd name="T5" fmla="*/ 4 h 90"/>
                      <a:gd name="T6" fmla="*/ 45 w 111"/>
                      <a:gd name="T7" fmla="*/ 10 h 90"/>
                      <a:gd name="T8" fmla="*/ 36 w 111"/>
                      <a:gd name="T9" fmla="*/ 19 h 90"/>
                      <a:gd name="T10" fmla="*/ 27 w 111"/>
                      <a:gd name="T11" fmla="*/ 28 h 90"/>
                      <a:gd name="T12" fmla="*/ 18 w 111"/>
                      <a:gd name="T13" fmla="*/ 38 h 90"/>
                      <a:gd name="T14" fmla="*/ 12 w 111"/>
                      <a:gd name="T15" fmla="*/ 48 h 90"/>
                      <a:gd name="T16" fmla="*/ 9 w 111"/>
                      <a:gd name="T17" fmla="*/ 57 h 90"/>
                      <a:gd name="T18" fmla="*/ 5 w 111"/>
                      <a:gd name="T19" fmla="*/ 65 h 90"/>
                      <a:gd name="T20" fmla="*/ 3 w 111"/>
                      <a:gd name="T21" fmla="*/ 71 h 90"/>
                      <a:gd name="T22" fmla="*/ 0 w 111"/>
                      <a:gd name="T23" fmla="*/ 75 h 90"/>
                      <a:gd name="T24" fmla="*/ 0 w 111"/>
                      <a:gd name="T25" fmla="*/ 79 h 90"/>
                      <a:gd name="T26" fmla="*/ 1 w 111"/>
                      <a:gd name="T27" fmla="*/ 83 h 90"/>
                      <a:gd name="T28" fmla="*/ 7 w 111"/>
                      <a:gd name="T29" fmla="*/ 85 h 90"/>
                      <a:gd name="T30" fmla="*/ 18 w 111"/>
                      <a:gd name="T31" fmla="*/ 86 h 90"/>
                      <a:gd name="T32" fmla="*/ 34 w 111"/>
                      <a:gd name="T33" fmla="*/ 86 h 90"/>
                      <a:gd name="T34" fmla="*/ 51 w 111"/>
                      <a:gd name="T35" fmla="*/ 86 h 90"/>
                      <a:gd name="T36" fmla="*/ 65 w 111"/>
                      <a:gd name="T37" fmla="*/ 88 h 90"/>
                      <a:gd name="T38" fmla="*/ 77 w 111"/>
                      <a:gd name="T39" fmla="*/ 89 h 90"/>
                      <a:gd name="T40" fmla="*/ 86 w 111"/>
                      <a:gd name="T41" fmla="*/ 89 h 90"/>
                      <a:gd name="T42" fmla="*/ 94 w 111"/>
                      <a:gd name="T43" fmla="*/ 90 h 90"/>
                      <a:gd name="T44" fmla="*/ 99 w 111"/>
                      <a:gd name="T45" fmla="*/ 90 h 90"/>
                      <a:gd name="T46" fmla="*/ 104 w 111"/>
                      <a:gd name="T47" fmla="*/ 89 h 90"/>
                      <a:gd name="T48" fmla="*/ 108 w 111"/>
                      <a:gd name="T49" fmla="*/ 86 h 90"/>
                      <a:gd name="T50" fmla="*/ 111 w 111"/>
                      <a:gd name="T51" fmla="*/ 78 h 90"/>
                      <a:gd name="T52" fmla="*/ 108 w 111"/>
                      <a:gd name="T53" fmla="*/ 65 h 90"/>
                      <a:gd name="T54" fmla="*/ 104 w 111"/>
                      <a:gd name="T55" fmla="*/ 50 h 90"/>
                      <a:gd name="T56" fmla="*/ 104 w 111"/>
                      <a:gd name="T57" fmla="*/ 38 h 90"/>
                      <a:gd name="T58" fmla="*/ 104 w 111"/>
                      <a:gd name="T59" fmla="*/ 32 h 90"/>
                      <a:gd name="T60" fmla="*/ 103 w 111"/>
                      <a:gd name="T61" fmla="*/ 26 h 90"/>
                      <a:gd name="T62" fmla="*/ 101 w 111"/>
                      <a:gd name="T63" fmla="*/ 20 h 90"/>
                      <a:gd name="T64" fmla="*/ 97 w 111"/>
                      <a:gd name="T65" fmla="*/ 14 h 90"/>
                      <a:gd name="T66" fmla="*/ 93 w 111"/>
                      <a:gd name="T67" fmla="*/ 9 h 90"/>
                      <a:gd name="T68" fmla="*/ 87 w 111"/>
                      <a:gd name="T69" fmla="*/ 4 h 90"/>
                      <a:gd name="T70" fmla="*/ 82 w 111"/>
                      <a:gd name="T71" fmla="*/ 1 h 90"/>
                      <a:gd name="T72" fmla="*/ 75 w 111"/>
                      <a:gd name="T73" fmla="*/ 0 h 9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11"/>
                      <a:gd name="T112" fmla="*/ 0 h 90"/>
                      <a:gd name="T113" fmla="*/ 111 w 111"/>
                      <a:gd name="T114" fmla="*/ 90 h 9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11" h="90">
                        <a:moveTo>
                          <a:pt x="75" y="0"/>
                        </a:moveTo>
                        <a:lnTo>
                          <a:pt x="66" y="0"/>
                        </a:lnTo>
                        <a:lnTo>
                          <a:pt x="56" y="4"/>
                        </a:lnTo>
                        <a:lnTo>
                          <a:pt x="45" y="10"/>
                        </a:lnTo>
                        <a:lnTo>
                          <a:pt x="36" y="19"/>
                        </a:lnTo>
                        <a:lnTo>
                          <a:pt x="27" y="28"/>
                        </a:lnTo>
                        <a:lnTo>
                          <a:pt x="18" y="38"/>
                        </a:lnTo>
                        <a:lnTo>
                          <a:pt x="12" y="48"/>
                        </a:lnTo>
                        <a:lnTo>
                          <a:pt x="9" y="57"/>
                        </a:lnTo>
                        <a:lnTo>
                          <a:pt x="5" y="65"/>
                        </a:lnTo>
                        <a:lnTo>
                          <a:pt x="3" y="71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1" y="83"/>
                        </a:lnTo>
                        <a:lnTo>
                          <a:pt x="7" y="85"/>
                        </a:lnTo>
                        <a:lnTo>
                          <a:pt x="18" y="86"/>
                        </a:lnTo>
                        <a:lnTo>
                          <a:pt x="34" y="86"/>
                        </a:lnTo>
                        <a:lnTo>
                          <a:pt x="51" y="86"/>
                        </a:lnTo>
                        <a:lnTo>
                          <a:pt x="65" y="88"/>
                        </a:lnTo>
                        <a:lnTo>
                          <a:pt x="77" y="89"/>
                        </a:lnTo>
                        <a:lnTo>
                          <a:pt x="86" y="89"/>
                        </a:lnTo>
                        <a:lnTo>
                          <a:pt x="94" y="90"/>
                        </a:lnTo>
                        <a:lnTo>
                          <a:pt x="99" y="90"/>
                        </a:lnTo>
                        <a:lnTo>
                          <a:pt x="104" y="89"/>
                        </a:lnTo>
                        <a:lnTo>
                          <a:pt x="108" y="86"/>
                        </a:lnTo>
                        <a:lnTo>
                          <a:pt x="111" y="78"/>
                        </a:lnTo>
                        <a:lnTo>
                          <a:pt x="108" y="65"/>
                        </a:lnTo>
                        <a:lnTo>
                          <a:pt x="104" y="50"/>
                        </a:lnTo>
                        <a:lnTo>
                          <a:pt x="104" y="38"/>
                        </a:lnTo>
                        <a:lnTo>
                          <a:pt x="104" y="32"/>
                        </a:lnTo>
                        <a:lnTo>
                          <a:pt x="103" y="26"/>
                        </a:lnTo>
                        <a:lnTo>
                          <a:pt x="101" y="20"/>
                        </a:lnTo>
                        <a:lnTo>
                          <a:pt x="97" y="14"/>
                        </a:lnTo>
                        <a:lnTo>
                          <a:pt x="93" y="9"/>
                        </a:lnTo>
                        <a:lnTo>
                          <a:pt x="87" y="4"/>
                        </a:lnTo>
                        <a:lnTo>
                          <a:pt x="82" y="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7" name="Freeform 166"/>
                  <p:cNvSpPr>
                    <a:spLocks/>
                  </p:cNvSpPr>
                  <p:nvPr/>
                </p:nvSpPr>
                <p:spPr bwMode="auto">
                  <a:xfrm>
                    <a:off x="4402" y="3521"/>
                    <a:ext cx="112" cy="96"/>
                  </a:xfrm>
                  <a:custGeom>
                    <a:avLst/>
                    <a:gdLst>
                      <a:gd name="T0" fmla="*/ 56 w 112"/>
                      <a:gd name="T1" fmla="*/ 0 h 96"/>
                      <a:gd name="T2" fmla="*/ 67 w 112"/>
                      <a:gd name="T3" fmla="*/ 1 h 96"/>
                      <a:gd name="T4" fmla="*/ 78 w 112"/>
                      <a:gd name="T5" fmla="*/ 4 h 96"/>
                      <a:gd name="T6" fmla="*/ 87 w 112"/>
                      <a:gd name="T7" fmla="*/ 9 h 96"/>
                      <a:gd name="T8" fmla="*/ 95 w 112"/>
                      <a:gd name="T9" fmla="*/ 14 h 96"/>
                      <a:gd name="T10" fmla="*/ 102 w 112"/>
                      <a:gd name="T11" fmla="*/ 21 h 96"/>
                      <a:gd name="T12" fmla="*/ 107 w 112"/>
                      <a:gd name="T13" fmla="*/ 30 h 96"/>
                      <a:gd name="T14" fmla="*/ 111 w 112"/>
                      <a:gd name="T15" fmla="*/ 39 h 96"/>
                      <a:gd name="T16" fmla="*/ 112 w 112"/>
                      <a:gd name="T17" fmla="*/ 48 h 96"/>
                      <a:gd name="T18" fmla="*/ 111 w 112"/>
                      <a:gd name="T19" fmla="*/ 59 h 96"/>
                      <a:gd name="T20" fmla="*/ 107 w 112"/>
                      <a:gd name="T21" fmla="*/ 67 h 96"/>
                      <a:gd name="T22" fmla="*/ 102 w 112"/>
                      <a:gd name="T23" fmla="*/ 75 h 96"/>
                      <a:gd name="T24" fmla="*/ 95 w 112"/>
                      <a:gd name="T25" fmla="*/ 83 h 96"/>
                      <a:gd name="T26" fmla="*/ 87 w 112"/>
                      <a:gd name="T27" fmla="*/ 89 h 96"/>
                      <a:gd name="T28" fmla="*/ 78 w 112"/>
                      <a:gd name="T29" fmla="*/ 93 h 96"/>
                      <a:gd name="T30" fmla="*/ 67 w 112"/>
                      <a:gd name="T31" fmla="*/ 96 h 96"/>
                      <a:gd name="T32" fmla="*/ 56 w 112"/>
                      <a:gd name="T33" fmla="*/ 96 h 96"/>
                      <a:gd name="T34" fmla="*/ 45 w 112"/>
                      <a:gd name="T35" fmla="*/ 96 h 96"/>
                      <a:gd name="T36" fmla="*/ 34 w 112"/>
                      <a:gd name="T37" fmla="*/ 93 h 96"/>
                      <a:gd name="T38" fmla="*/ 25 w 112"/>
                      <a:gd name="T39" fmla="*/ 89 h 96"/>
                      <a:gd name="T40" fmla="*/ 16 w 112"/>
                      <a:gd name="T41" fmla="*/ 83 h 96"/>
                      <a:gd name="T42" fmla="*/ 10 w 112"/>
                      <a:gd name="T43" fmla="*/ 75 h 96"/>
                      <a:gd name="T44" fmla="*/ 4 w 112"/>
                      <a:gd name="T45" fmla="*/ 67 h 96"/>
                      <a:gd name="T46" fmla="*/ 1 w 112"/>
                      <a:gd name="T47" fmla="*/ 59 h 96"/>
                      <a:gd name="T48" fmla="*/ 0 w 112"/>
                      <a:gd name="T49" fmla="*/ 48 h 96"/>
                      <a:gd name="T50" fmla="*/ 1 w 112"/>
                      <a:gd name="T51" fmla="*/ 39 h 96"/>
                      <a:gd name="T52" fmla="*/ 4 w 112"/>
                      <a:gd name="T53" fmla="*/ 30 h 96"/>
                      <a:gd name="T54" fmla="*/ 10 w 112"/>
                      <a:gd name="T55" fmla="*/ 21 h 96"/>
                      <a:gd name="T56" fmla="*/ 16 w 112"/>
                      <a:gd name="T57" fmla="*/ 14 h 96"/>
                      <a:gd name="T58" fmla="*/ 25 w 112"/>
                      <a:gd name="T59" fmla="*/ 9 h 96"/>
                      <a:gd name="T60" fmla="*/ 34 w 112"/>
                      <a:gd name="T61" fmla="*/ 4 h 96"/>
                      <a:gd name="T62" fmla="*/ 45 w 112"/>
                      <a:gd name="T63" fmla="*/ 1 h 96"/>
                      <a:gd name="T64" fmla="*/ 56 w 112"/>
                      <a:gd name="T65" fmla="*/ 0 h 9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2"/>
                      <a:gd name="T100" fmla="*/ 0 h 96"/>
                      <a:gd name="T101" fmla="*/ 112 w 112"/>
                      <a:gd name="T102" fmla="*/ 96 h 9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2" h="96">
                        <a:moveTo>
                          <a:pt x="56" y="0"/>
                        </a:moveTo>
                        <a:lnTo>
                          <a:pt x="67" y="1"/>
                        </a:lnTo>
                        <a:lnTo>
                          <a:pt x="78" y="4"/>
                        </a:lnTo>
                        <a:lnTo>
                          <a:pt x="87" y="9"/>
                        </a:lnTo>
                        <a:lnTo>
                          <a:pt x="95" y="14"/>
                        </a:lnTo>
                        <a:lnTo>
                          <a:pt x="102" y="21"/>
                        </a:lnTo>
                        <a:lnTo>
                          <a:pt x="107" y="30"/>
                        </a:lnTo>
                        <a:lnTo>
                          <a:pt x="111" y="39"/>
                        </a:lnTo>
                        <a:lnTo>
                          <a:pt x="112" y="48"/>
                        </a:lnTo>
                        <a:lnTo>
                          <a:pt x="111" y="59"/>
                        </a:lnTo>
                        <a:lnTo>
                          <a:pt x="107" y="67"/>
                        </a:lnTo>
                        <a:lnTo>
                          <a:pt x="102" y="75"/>
                        </a:lnTo>
                        <a:lnTo>
                          <a:pt x="95" y="83"/>
                        </a:lnTo>
                        <a:lnTo>
                          <a:pt x="87" y="89"/>
                        </a:lnTo>
                        <a:lnTo>
                          <a:pt x="78" y="93"/>
                        </a:lnTo>
                        <a:lnTo>
                          <a:pt x="67" y="96"/>
                        </a:lnTo>
                        <a:lnTo>
                          <a:pt x="56" y="96"/>
                        </a:lnTo>
                        <a:lnTo>
                          <a:pt x="45" y="96"/>
                        </a:lnTo>
                        <a:lnTo>
                          <a:pt x="34" y="93"/>
                        </a:lnTo>
                        <a:lnTo>
                          <a:pt x="25" y="89"/>
                        </a:lnTo>
                        <a:lnTo>
                          <a:pt x="16" y="83"/>
                        </a:lnTo>
                        <a:lnTo>
                          <a:pt x="10" y="75"/>
                        </a:lnTo>
                        <a:lnTo>
                          <a:pt x="4" y="67"/>
                        </a:lnTo>
                        <a:lnTo>
                          <a:pt x="1" y="59"/>
                        </a:lnTo>
                        <a:lnTo>
                          <a:pt x="0" y="48"/>
                        </a:lnTo>
                        <a:lnTo>
                          <a:pt x="1" y="39"/>
                        </a:lnTo>
                        <a:lnTo>
                          <a:pt x="4" y="30"/>
                        </a:lnTo>
                        <a:lnTo>
                          <a:pt x="10" y="21"/>
                        </a:lnTo>
                        <a:lnTo>
                          <a:pt x="16" y="14"/>
                        </a:lnTo>
                        <a:lnTo>
                          <a:pt x="25" y="9"/>
                        </a:lnTo>
                        <a:lnTo>
                          <a:pt x="34" y="4"/>
                        </a:lnTo>
                        <a:lnTo>
                          <a:pt x="45" y="1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8" name="Freeform 167"/>
                  <p:cNvSpPr>
                    <a:spLocks/>
                  </p:cNvSpPr>
                  <p:nvPr/>
                </p:nvSpPr>
                <p:spPr bwMode="auto">
                  <a:xfrm>
                    <a:off x="3854" y="3452"/>
                    <a:ext cx="15" cy="45"/>
                  </a:xfrm>
                  <a:custGeom>
                    <a:avLst/>
                    <a:gdLst>
                      <a:gd name="T0" fmla="*/ 15 w 15"/>
                      <a:gd name="T1" fmla="*/ 6 h 45"/>
                      <a:gd name="T2" fmla="*/ 15 w 15"/>
                      <a:gd name="T3" fmla="*/ 45 h 45"/>
                      <a:gd name="T4" fmla="*/ 0 w 15"/>
                      <a:gd name="T5" fmla="*/ 0 h 45"/>
                      <a:gd name="T6" fmla="*/ 15 w 15"/>
                      <a:gd name="T7" fmla="*/ 6 h 4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"/>
                      <a:gd name="T13" fmla="*/ 0 h 45"/>
                      <a:gd name="T14" fmla="*/ 15 w 15"/>
                      <a:gd name="T15" fmla="*/ 45 h 4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" h="45">
                        <a:moveTo>
                          <a:pt x="15" y="6"/>
                        </a:moveTo>
                        <a:lnTo>
                          <a:pt x="15" y="45"/>
                        </a:lnTo>
                        <a:lnTo>
                          <a:pt x="0" y="0"/>
                        </a:lnTo>
                        <a:lnTo>
                          <a:pt x="15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9" name="Freeform 168"/>
                  <p:cNvSpPr>
                    <a:spLocks/>
                  </p:cNvSpPr>
                  <p:nvPr/>
                </p:nvSpPr>
                <p:spPr bwMode="auto">
                  <a:xfrm>
                    <a:off x="3889" y="3415"/>
                    <a:ext cx="12" cy="51"/>
                  </a:xfrm>
                  <a:custGeom>
                    <a:avLst/>
                    <a:gdLst>
                      <a:gd name="T0" fmla="*/ 9 w 12"/>
                      <a:gd name="T1" fmla="*/ 0 h 51"/>
                      <a:gd name="T2" fmla="*/ 0 w 12"/>
                      <a:gd name="T3" fmla="*/ 2 h 51"/>
                      <a:gd name="T4" fmla="*/ 12 w 12"/>
                      <a:gd name="T5" fmla="*/ 51 h 51"/>
                      <a:gd name="T6" fmla="*/ 9 w 12"/>
                      <a:gd name="T7" fmla="*/ 0 h 5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51"/>
                      <a:gd name="T14" fmla="*/ 12 w 12"/>
                      <a:gd name="T15" fmla="*/ 51 h 5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51">
                        <a:moveTo>
                          <a:pt x="9" y="0"/>
                        </a:moveTo>
                        <a:lnTo>
                          <a:pt x="0" y="2"/>
                        </a:lnTo>
                        <a:lnTo>
                          <a:pt x="12" y="51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0" name="Freeform 169"/>
                  <p:cNvSpPr>
                    <a:spLocks/>
                  </p:cNvSpPr>
                  <p:nvPr/>
                </p:nvSpPr>
                <p:spPr bwMode="auto">
                  <a:xfrm>
                    <a:off x="3936" y="3435"/>
                    <a:ext cx="27" cy="49"/>
                  </a:xfrm>
                  <a:custGeom>
                    <a:avLst/>
                    <a:gdLst>
                      <a:gd name="T0" fmla="*/ 0 w 27"/>
                      <a:gd name="T1" fmla="*/ 0 h 49"/>
                      <a:gd name="T2" fmla="*/ 27 w 27"/>
                      <a:gd name="T3" fmla="*/ 49 h 49"/>
                      <a:gd name="T4" fmla="*/ 21 w 27"/>
                      <a:gd name="T5" fmla="*/ 4 h 49"/>
                      <a:gd name="T6" fmla="*/ 0 w 27"/>
                      <a:gd name="T7" fmla="*/ 0 h 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49"/>
                      <a:gd name="T14" fmla="*/ 27 w 27"/>
                      <a:gd name="T15" fmla="*/ 49 h 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49">
                        <a:moveTo>
                          <a:pt x="0" y="0"/>
                        </a:moveTo>
                        <a:lnTo>
                          <a:pt x="27" y="49"/>
                        </a:lnTo>
                        <a:lnTo>
                          <a:pt x="21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1" name="Freeform 170"/>
                  <p:cNvSpPr>
                    <a:spLocks/>
                  </p:cNvSpPr>
                  <p:nvPr/>
                </p:nvSpPr>
                <p:spPr bwMode="auto">
                  <a:xfrm>
                    <a:off x="4018" y="3392"/>
                    <a:ext cx="84" cy="55"/>
                  </a:xfrm>
                  <a:custGeom>
                    <a:avLst/>
                    <a:gdLst>
                      <a:gd name="T0" fmla="*/ 84 w 84"/>
                      <a:gd name="T1" fmla="*/ 0 h 55"/>
                      <a:gd name="T2" fmla="*/ 42 w 84"/>
                      <a:gd name="T3" fmla="*/ 50 h 55"/>
                      <a:gd name="T4" fmla="*/ 0 w 84"/>
                      <a:gd name="T5" fmla="*/ 55 h 55"/>
                      <a:gd name="T6" fmla="*/ 55 w 84"/>
                      <a:gd name="T7" fmla="*/ 18 h 55"/>
                      <a:gd name="T8" fmla="*/ 84 w 84"/>
                      <a:gd name="T9" fmla="*/ 0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55"/>
                      <a:gd name="T17" fmla="*/ 84 w 84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55">
                        <a:moveTo>
                          <a:pt x="84" y="0"/>
                        </a:moveTo>
                        <a:lnTo>
                          <a:pt x="42" y="50"/>
                        </a:lnTo>
                        <a:lnTo>
                          <a:pt x="0" y="55"/>
                        </a:lnTo>
                        <a:lnTo>
                          <a:pt x="55" y="18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2" name="Freeform 171"/>
                  <p:cNvSpPr>
                    <a:spLocks/>
                  </p:cNvSpPr>
                  <p:nvPr/>
                </p:nvSpPr>
                <p:spPr bwMode="auto">
                  <a:xfrm>
                    <a:off x="3780" y="3494"/>
                    <a:ext cx="29" cy="27"/>
                  </a:xfrm>
                  <a:custGeom>
                    <a:avLst/>
                    <a:gdLst>
                      <a:gd name="T0" fmla="*/ 7 w 29"/>
                      <a:gd name="T1" fmla="*/ 0 h 27"/>
                      <a:gd name="T2" fmla="*/ 29 w 29"/>
                      <a:gd name="T3" fmla="*/ 27 h 27"/>
                      <a:gd name="T4" fmla="*/ 0 w 29"/>
                      <a:gd name="T5" fmla="*/ 15 h 27"/>
                      <a:gd name="T6" fmla="*/ 7 w 29"/>
                      <a:gd name="T7" fmla="*/ 0 h 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"/>
                      <a:gd name="T13" fmla="*/ 0 h 27"/>
                      <a:gd name="T14" fmla="*/ 29 w 29"/>
                      <a:gd name="T15" fmla="*/ 27 h 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" h="27">
                        <a:moveTo>
                          <a:pt x="7" y="0"/>
                        </a:moveTo>
                        <a:lnTo>
                          <a:pt x="29" y="27"/>
                        </a:lnTo>
                        <a:lnTo>
                          <a:pt x="0" y="15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3" name="Freeform 172"/>
                  <p:cNvSpPr>
                    <a:spLocks/>
                  </p:cNvSpPr>
                  <p:nvPr/>
                </p:nvSpPr>
                <p:spPr bwMode="auto">
                  <a:xfrm>
                    <a:off x="3807" y="3449"/>
                    <a:ext cx="35" cy="64"/>
                  </a:xfrm>
                  <a:custGeom>
                    <a:avLst/>
                    <a:gdLst>
                      <a:gd name="T0" fmla="*/ 11 w 35"/>
                      <a:gd name="T1" fmla="*/ 0 h 64"/>
                      <a:gd name="T2" fmla="*/ 35 w 35"/>
                      <a:gd name="T3" fmla="*/ 64 h 64"/>
                      <a:gd name="T4" fmla="*/ 0 w 35"/>
                      <a:gd name="T5" fmla="*/ 16 h 64"/>
                      <a:gd name="T6" fmla="*/ 11 w 35"/>
                      <a:gd name="T7" fmla="*/ 0 h 6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5"/>
                      <a:gd name="T13" fmla="*/ 0 h 64"/>
                      <a:gd name="T14" fmla="*/ 35 w 35"/>
                      <a:gd name="T15" fmla="*/ 64 h 6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5" h="64">
                        <a:moveTo>
                          <a:pt x="11" y="0"/>
                        </a:moveTo>
                        <a:lnTo>
                          <a:pt x="35" y="64"/>
                        </a:lnTo>
                        <a:lnTo>
                          <a:pt x="0" y="16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4" name="Freeform 173"/>
                  <p:cNvSpPr>
                    <a:spLocks/>
                  </p:cNvSpPr>
                  <p:nvPr/>
                </p:nvSpPr>
                <p:spPr bwMode="auto">
                  <a:xfrm>
                    <a:off x="4414" y="3534"/>
                    <a:ext cx="71" cy="64"/>
                  </a:xfrm>
                  <a:custGeom>
                    <a:avLst/>
                    <a:gdLst>
                      <a:gd name="T0" fmla="*/ 71 w 71"/>
                      <a:gd name="T1" fmla="*/ 8 h 64"/>
                      <a:gd name="T2" fmla="*/ 70 w 71"/>
                      <a:gd name="T3" fmla="*/ 7 h 64"/>
                      <a:gd name="T4" fmla="*/ 67 w 71"/>
                      <a:gd name="T5" fmla="*/ 6 h 64"/>
                      <a:gd name="T6" fmla="*/ 63 w 71"/>
                      <a:gd name="T7" fmla="*/ 4 h 64"/>
                      <a:gd name="T8" fmla="*/ 57 w 71"/>
                      <a:gd name="T9" fmla="*/ 2 h 64"/>
                      <a:gd name="T10" fmla="*/ 51 w 71"/>
                      <a:gd name="T11" fmla="*/ 1 h 64"/>
                      <a:gd name="T12" fmla="*/ 43 w 71"/>
                      <a:gd name="T13" fmla="*/ 0 h 64"/>
                      <a:gd name="T14" fmla="*/ 36 w 71"/>
                      <a:gd name="T15" fmla="*/ 1 h 64"/>
                      <a:gd name="T16" fmla="*/ 28 w 71"/>
                      <a:gd name="T17" fmla="*/ 3 h 64"/>
                      <a:gd name="T18" fmla="*/ 19 w 71"/>
                      <a:gd name="T19" fmla="*/ 6 h 64"/>
                      <a:gd name="T20" fmla="*/ 14 w 71"/>
                      <a:gd name="T21" fmla="*/ 9 h 64"/>
                      <a:gd name="T22" fmla="*/ 8 w 71"/>
                      <a:gd name="T23" fmla="*/ 13 h 64"/>
                      <a:gd name="T24" fmla="*/ 5 w 71"/>
                      <a:gd name="T25" fmla="*/ 17 h 64"/>
                      <a:gd name="T26" fmla="*/ 1 w 71"/>
                      <a:gd name="T27" fmla="*/ 22 h 64"/>
                      <a:gd name="T28" fmla="*/ 1 w 71"/>
                      <a:gd name="T29" fmla="*/ 27 h 64"/>
                      <a:gd name="T30" fmla="*/ 0 w 71"/>
                      <a:gd name="T31" fmla="*/ 32 h 64"/>
                      <a:gd name="T32" fmla="*/ 0 w 71"/>
                      <a:gd name="T33" fmla="*/ 38 h 64"/>
                      <a:gd name="T34" fmla="*/ 3 w 71"/>
                      <a:gd name="T35" fmla="*/ 49 h 64"/>
                      <a:gd name="T36" fmla="*/ 8 w 71"/>
                      <a:gd name="T37" fmla="*/ 57 h 64"/>
                      <a:gd name="T38" fmla="*/ 12 w 71"/>
                      <a:gd name="T39" fmla="*/ 63 h 64"/>
                      <a:gd name="T40" fmla="*/ 14 w 71"/>
                      <a:gd name="T41" fmla="*/ 64 h 64"/>
                      <a:gd name="T42" fmla="*/ 14 w 71"/>
                      <a:gd name="T43" fmla="*/ 63 h 64"/>
                      <a:gd name="T44" fmla="*/ 12 w 71"/>
                      <a:gd name="T45" fmla="*/ 59 h 64"/>
                      <a:gd name="T46" fmla="*/ 12 w 71"/>
                      <a:gd name="T47" fmla="*/ 54 h 64"/>
                      <a:gd name="T48" fmla="*/ 12 w 71"/>
                      <a:gd name="T49" fmla="*/ 47 h 64"/>
                      <a:gd name="T50" fmla="*/ 13 w 71"/>
                      <a:gd name="T51" fmla="*/ 40 h 64"/>
                      <a:gd name="T52" fmla="*/ 16 w 71"/>
                      <a:gd name="T53" fmla="*/ 33 h 64"/>
                      <a:gd name="T54" fmla="*/ 22 w 71"/>
                      <a:gd name="T55" fmla="*/ 26 h 64"/>
                      <a:gd name="T56" fmla="*/ 30 w 71"/>
                      <a:gd name="T57" fmla="*/ 20 h 64"/>
                      <a:gd name="T58" fmla="*/ 40 w 71"/>
                      <a:gd name="T59" fmla="*/ 16 h 64"/>
                      <a:gd name="T60" fmla="*/ 48 w 71"/>
                      <a:gd name="T61" fmla="*/ 13 h 64"/>
                      <a:gd name="T62" fmla="*/ 55 w 71"/>
                      <a:gd name="T63" fmla="*/ 11 h 64"/>
                      <a:gd name="T64" fmla="*/ 60 w 71"/>
                      <a:gd name="T65" fmla="*/ 9 h 64"/>
                      <a:gd name="T66" fmla="*/ 65 w 71"/>
                      <a:gd name="T67" fmla="*/ 9 h 64"/>
                      <a:gd name="T68" fmla="*/ 69 w 71"/>
                      <a:gd name="T69" fmla="*/ 8 h 64"/>
                      <a:gd name="T70" fmla="*/ 70 w 71"/>
                      <a:gd name="T71" fmla="*/ 8 h 64"/>
                      <a:gd name="T72" fmla="*/ 71 w 71"/>
                      <a:gd name="T73" fmla="*/ 8 h 6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71"/>
                      <a:gd name="T112" fmla="*/ 0 h 64"/>
                      <a:gd name="T113" fmla="*/ 71 w 71"/>
                      <a:gd name="T114" fmla="*/ 64 h 6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71" h="64">
                        <a:moveTo>
                          <a:pt x="71" y="8"/>
                        </a:moveTo>
                        <a:lnTo>
                          <a:pt x="70" y="7"/>
                        </a:lnTo>
                        <a:lnTo>
                          <a:pt x="67" y="6"/>
                        </a:lnTo>
                        <a:lnTo>
                          <a:pt x="63" y="4"/>
                        </a:lnTo>
                        <a:lnTo>
                          <a:pt x="57" y="2"/>
                        </a:lnTo>
                        <a:lnTo>
                          <a:pt x="51" y="1"/>
                        </a:lnTo>
                        <a:lnTo>
                          <a:pt x="43" y="0"/>
                        </a:lnTo>
                        <a:lnTo>
                          <a:pt x="36" y="1"/>
                        </a:lnTo>
                        <a:lnTo>
                          <a:pt x="28" y="3"/>
                        </a:lnTo>
                        <a:lnTo>
                          <a:pt x="19" y="6"/>
                        </a:lnTo>
                        <a:lnTo>
                          <a:pt x="14" y="9"/>
                        </a:lnTo>
                        <a:lnTo>
                          <a:pt x="8" y="13"/>
                        </a:lnTo>
                        <a:lnTo>
                          <a:pt x="5" y="17"/>
                        </a:lnTo>
                        <a:lnTo>
                          <a:pt x="1" y="22"/>
                        </a:lnTo>
                        <a:lnTo>
                          <a:pt x="1" y="27"/>
                        </a:lnTo>
                        <a:lnTo>
                          <a:pt x="0" y="32"/>
                        </a:lnTo>
                        <a:lnTo>
                          <a:pt x="0" y="38"/>
                        </a:lnTo>
                        <a:lnTo>
                          <a:pt x="3" y="49"/>
                        </a:lnTo>
                        <a:lnTo>
                          <a:pt x="8" y="57"/>
                        </a:lnTo>
                        <a:lnTo>
                          <a:pt x="12" y="63"/>
                        </a:lnTo>
                        <a:lnTo>
                          <a:pt x="14" y="64"/>
                        </a:lnTo>
                        <a:lnTo>
                          <a:pt x="14" y="63"/>
                        </a:lnTo>
                        <a:lnTo>
                          <a:pt x="12" y="59"/>
                        </a:lnTo>
                        <a:lnTo>
                          <a:pt x="12" y="54"/>
                        </a:lnTo>
                        <a:lnTo>
                          <a:pt x="12" y="47"/>
                        </a:lnTo>
                        <a:lnTo>
                          <a:pt x="13" y="40"/>
                        </a:lnTo>
                        <a:lnTo>
                          <a:pt x="16" y="33"/>
                        </a:lnTo>
                        <a:lnTo>
                          <a:pt x="22" y="26"/>
                        </a:lnTo>
                        <a:lnTo>
                          <a:pt x="30" y="20"/>
                        </a:lnTo>
                        <a:lnTo>
                          <a:pt x="40" y="16"/>
                        </a:lnTo>
                        <a:lnTo>
                          <a:pt x="48" y="13"/>
                        </a:lnTo>
                        <a:lnTo>
                          <a:pt x="55" y="11"/>
                        </a:lnTo>
                        <a:lnTo>
                          <a:pt x="60" y="9"/>
                        </a:lnTo>
                        <a:lnTo>
                          <a:pt x="65" y="9"/>
                        </a:lnTo>
                        <a:lnTo>
                          <a:pt x="69" y="8"/>
                        </a:lnTo>
                        <a:lnTo>
                          <a:pt x="70" y="8"/>
                        </a:lnTo>
                        <a:lnTo>
                          <a:pt x="71" y="8"/>
                        </a:lnTo>
                        <a:close/>
                      </a:path>
                    </a:pathLst>
                  </a:custGeom>
                  <a:solidFill>
                    <a:srgbClr val="66FF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5" name="Freeform 174"/>
                  <p:cNvSpPr>
                    <a:spLocks/>
                  </p:cNvSpPr>
                  <p:nvPr/>
                </p:nvSpPr>
                <p:spPr bwMode="auto">
                  <a:xfrm>
                    <a:off x="3833" y="3549"/>
                    <a:ext cx="74" cy="72"/>
                  </a:xfrm>
                  <a:custGeom>
                    <a:avLst/>
                    <a:gdLst>
                      <a:gd name="T0" fmla="*/ 69 w 74"/>
                      <a:gd name="T1" fmla="*/ 2 h 72"/>
                      <a:gd name="T2" fmla="*/ 69 w 74"/>
                      <a:gd name="T3" fmla="*/ 2 h 72"/>
                      <a:gd name="T4" fmla="*/ 67 w 74"/>
                      <a:gd name="T5" fmla="*/ 1 h 72"/>
                      <a:gd name="T6" fmla="*/ 64 w 74"/>
                      <a:gd name="T7" fmla="*/ 0 h 72"/>
                      <a:gd name="T8" fmla="*/ 61 w 74"/>
                      <a:gd name="T9" fmla="*/ 0 h 72"/>
                      <a:gd name="T10" fmla="*/ 57 w 74"/>
                      <a:gd name="T11" fmla="*/ 1 h 72"/>
                      <a:gd name="T12" fmla="*/ 53 w 74"/>
                      <a:gd name="T13" fmla="*/ 2 h 72"/>
                      <a:gd name="T14" fmla="*/ 48 w 74"/>
                      <a:gd name="T15" fmla="*/ 5 h 72"/>
                      <a:gd name="T16" fmla="*/ 44 w 74"/>
                      <a:gd name="T17" fmla="*/ 9 h 72"/>
                      <a:gd name="T18" fmla="*/ 39 w 74"/>
                      <a:gd name="T19" fmla="*/ 15 h 72"/>
                      <a:gd name="T20" fmla="*/ 36 w 74"/>
                      <a:gd name="T21" fmla="*/ 19 h 72"/>
                      <a:gd name="T22" fmla="*/ 32 w 74"/>
                      <a:gd name="T23" fmla="*/ 22 h 72"/>
                      <a:gd name="T24" fmla="*/ 30 w 74"/>
                      <a:gd name="T25" fmla="*/ 26 h 72"/>
                      <a:gd name="T26" fmla="*/ 28 w 74"/>
                      <a:gd name="T27" fmla="*/ 30 h 72"/>
                      <a:gd name="T28" fmla="*/ 25 w 74"/>
                      <a:gd name="T29" fmla="*/ 35 h 72"/>
                      <a:gd name="T30" fmla="*/ 21 w 74"/>
                      <a:gd name="T31" fmla="*/ 40 h 72"/>
                      <a:gd name="T32" fmla="*/ 17 w 74"/>
                      <a:gd name="T33" fmla="*/ 45 h 72"/>
                      <a:gd name="T34" fmla="*/ 13 w 74"/>
                      <a:gd name="T35" fmla="*/ 51 h 72"/>
                      <a:gd name="T36" fmla="*/ 8 w 74"/>
                      <a:gd name="T37" fmla="*/ 55 h 72"/>
                      <a:gd name="T38" fmla="*/ 5 w 74"/>
                      <a:gd name="T39" fmla="*/ 58 h 72"/>
                      <a:gd name="T40" fmla="*/ 2 w 74"/>
                      <a:gd name="T41" fmla="*/ 61 h 72"/>
                      <a:gd name="T42" fmla="*/ 0 w 74"/>
                      <a:gd name="T43" fmla="*/ 63 h 72"/>
                      <a:gd name="T44" fmla="*/ 0 w 74"/>
                      <a:gd name="T45" fmla="*/ 65 h 72"/>
                      <a:gd name="T46" fmla="*/ 2 w 74"/>
                      <a:gd name="T47" fmla="*/ 67 h 72"/>
                      <a:gd name="T48" fmla="*/ 7 w 74"/>
                      <a:gd name="T49" fmla="*/ 68 h 72"/>
                      <a:gd name="T50" fmla="*/ 15 w 74"/>
                      <a:gd name="T51" fmla="*/ 68 h 72"/>
                      <a:gd name="T52" fmla="*/ 24 w 74"/>
                      <a:gd name="T53" fmla="*/ 68 h 72"/>
                      <a:gd name="T54" fmla="*/ 32 w 74"/>
                      <a:gd name="T55" fmla="*/ 69 h 72"/>
                      <a:gd name="T56" fmla="*/ 42 w 74"/>
                      <a:gd name="T57" fmla="*/ 70 h 72"/>
                      <a:gd name="T58" fmla="*/ 50 w 74"/>
                      <a:gd name="T59" fmla="*/ 71 h 72"/>
                      <a:gd name="T60" fmla="*/ 57 w 74"/>
                      <a:gd name="T61" fmla="*/ 72 h 72"/>
                      <a:gd name="T62" fmla="*/ 61 w 74"/>
                      <a:gd name="T63" fmla="*/ 72 h 72"/>
                      <a:gd name="T64" fmla="*/ 63 w 74"/>
                      <a:gd name="T65" fmla="*/ 72 h 72"/>
                      <a:gd name="T66" fmla="*/ 61 w 74"/>
                      <a:gd name="T67" fmla="*/ 72 h 72"/>
                      <a:gd name="T68" fmla="*/ 56 w 74"/>
                      <a:gd name="T69" fmla="*/ 72 h 72"/>
                      <a:gd name="T70" fmla="*/ 48 w 74"/>
                      <a:gd name="T71" fmla="*/ 72 h 72"/>
                      <a:gd name="T72" fmla="*/ 40 w 74"/>
                      <a:gd name="T73" fmla="*/ 71 h 72"/>
                      <a:gd name="T74" fmla="*/ 33 w 74"/>
                      <a:gd name="T75" fmla="*/ 68 h 72"/>
                      <a:gd name="T76" fmla="*/ 27 w 74"/>
                      <a:gd name="T77" fmla="*/ 66 h 72"/>
                      <a:gd name="T78" fmla="*/ 24 w 74"/>
                      <a:gd name="T79" fmla="*/ 62 h 72"/>
                      <a:gd name="T80" fmla="*/ 25 w 74"/>
                      <a:gd name="T81" fmla="*/ 58 h 72"/>
                      <a:gd name="T82" fmla="*/ 29 w 74"/>
                      <a:gd name="T83" fmla="*/ 47 h 72"/>
                      <a:gd name="T84" fmla="*/ 33 w 74"/>
                      <a:gd name="T85" fmla="*/ 36 h 72"/>
                      <a:gd name="T86" fmla="*/ 38 w 74"/>
                      <a:gd name="T87" fmla="*/ 26 h 72"/>
                      <a:gd name="T88" fmla="*/ 45 w 74"/>
                      <a:gd name="T89" fmla="*/ 20 h 72"/>
                      <a:gd name="T90" fmla="*/ 50 w 74"/>
                      <a:gd name="T91" fmla="*/ 16 h 72"/>
                      <a:gd name="T92" fmla="*/ 55 w 74"/>
                      <a:gd name="T93" fmla="*/ 14 h 72"/>
                      <a:gd name="T94" fmla="*/ 60 w 74"/>
                      <a:gd name="T95" fmla="*/ 11 h 72"/>
                      <a:gd name="T96" fmla="*/ 64 w 74"/>
                      <a:gd name="T97" fmla="*/ 9 h 72"/>
                      <a:gd name="T98" fmla="*/ 68 w 74"/>
                      <a:gd name="T99" fmla="*/ 7 h 72"/>
                      <a:gd name="T100" fmla="*/ 71 w 74"/>
                      <a:gd name="T101" fmla="*/ 6 h 72"/>
                      <a:gd name="T102" fmla="*/ 73 w 74"/>
                      <a:gd name="T103" fmla="*/ 5 h 72"/>
                      <a:gd name="T104" fmla="*/ 74 w 74"/>
                      <a:gd name="T105" fmla="*/ 5 h 72"/>
                      <a:gd name="T106" fmla="*/ 69 w 74"/>
                      <a:gd name="T107" fmla="*/ 2 h 7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4"/>
                      <a:gd name="T163" fmla="*/ 0 h 72"/>
                      <a:gd name="T164" fmla="*/ 74 w 74"/>
                      <a:gd name="T165" fmla="*/ 72 h 72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4" h="72">
                        <a:moveTo>
                          <a:pt x="69" y="2"/>
                        </a:moveTo>
                        <a:lnTo>
                          <a:pt x="69" y="2"/>
                        </a:lnTo>
                        <a:lnTo>
                          <a:pt x="67" y="1"/>
                        </a:lnTo>
                        <a:lnTo>
                          <a:pt x="64" y="0"/>
                        </a:lnTo>
                        <a:lnTo>
                          <a:pt x="61" y="0"/>
                        </a:lnTo>
                        <a:lnTo>
                          <a:pt x="57" y="1"/>
                        </a:lnTo>
                        <a:lnTo>
                          <a:pt x="53" y="2"/>
                        </a:lnTo>
                        <a:lnTo>
                          <a:pt x="48" y="5"/>
                        </a:lnTo>
                        <a:lnTo>
                          <a:pt x="44" y="9"/>
                        </a:lnTo>
                        <a:lnTo>
                          <a:pt x="39" y="15"/>
                        </a:lnTo>
                        <a:lnTo>
                          <a:pt x="36" y="19"/>
                        </a:lnTo>
                        <a:lnTo>
                          <a:pt x="32" y="22"/>
                        </a:lnTo>
                        <a:lnTo>
                          <a:pt x="30" y="26"/>
                        </a:lnTo>
                        <a:lnTo>
                          <a:pt x="28" y="30"/>
                        </a:lnTo>
                        <a:lnTo>
                          <a:pt x="25" y="35"/>
                        </a:lnTo>
                        <a:lnTo>
                          <a:pt x="21" y="40"/>
                        </a:lnTo>
                        <a:lnTo>
                          <a:pt x="17" y="45"/>
                        </a:lnTo>
                        <a:lnTo>
                          <a:pt x="13" y="51"/>
                        </a:lnTo>
                        <a:lnTo>
                          <a:pt x="8" y="55"/>
                        </a:lnTo>
                        <a:lnTo>
                          <a:pt x="5" y="58"/>
                        </a:lnTo>
                        <a:lnTo>
                          <a:pt x="2" y="61"/>
                        </a:lnTo>
                        <a:lnTo>
                          <a:pt x="0" y="63"/>
                        </a:lnTo>
                        <a:lnTo>
                          <a:pt x="0" y="65"/>
                        </a:lnTo>
                        <a:lnTo>
                          <a:pt x="2" y="67"/>
                        </a:lnTo>
                        <a:lnTo>
                          <a:pt x="7" y="68"/>
                        </a:lnTo>
                        <a:lnTo>
                          <a:pt x="15" y="68"/>
                        </a:lnTo>
                        <a:lnTo>
                          <a:pt x="24" y="68"/>
                        </a:lnTo>
                        <a:lnTo>
                          <a:pt x="32" y="69"/>
                        </a:lnTo>
                        <a:lnTo>
                          <a:pt x="42" y="70"/>
                        </a:lnTo>
                        <a:lnTo>
                          <a:pt x="50" y="71"/>
                        </a:lnTo>
                        <a:lnTo>
                          <a:pt x="57" y="72"/>
                        </a:lnTo>
                        <a:lnTo>
                          <a:pt x="61" y="72"/>
                        </a:lnTo>
                        <a:lnTo>
                          <a:pt x="63" y="72"/>
                        </a:lnTo>
                        <a:lnTo>
                          <a:pt x="61" y="72"/>
                        </a:lnTo>
                        <a:lnTo>
                          <a:pt x="56" y="72"/>
                        </a:lnTo>
                        <a:lnTo>
                          <a:pt x="48" y="72"/>
                        </a:lnTo>
                        <a:lnTo>
                          <a:pt x="40" y="71"/>
                        </a:lnTo>
                        <a:lnTo>
                          <a:pt x="33" y="68"/>
                        </a:lnTo>
                        <a:lnTo>
                          <a:pt x="27" y="66"/>
                        </a:lnTo>
                        <a:lnTo>
                          <a:pt x="24" y="62"/>
                        </a:lnTo>
                        <a:lnTo>
                          <a:pt x="25" y="58"/>
                        </a:lnTo>
                        <a:lnTo>
                          <a:pt x="29" y="47"/>
                        </a:lnTo>
                        <a:lnTo>
                          <a:pt x="33" y="36"/>
                        </a:lnTo>
                        <a:lnTo>
                          <a:pt x="38" y="26"/>
                        </a:lnTo>
                        <a:lnTo>
                          <a:pt x="45" y="20"/>
                        </a:lnTo>
                        <a:lnTo>
                          <a:pt x="50" y="16"/>
                        </a:lnTo>
                        <a:lnTo>
                          <a:pt x="55" y="14"/>
                        </a:lnTo>
                        <a:lnTo>
                          <a:pt x="60" y="11"/>
                        </a:lnTo>
                        <a:lnTo>
                          <a:pt x="64" y="9"/>
                        </a:lnTo>
                        <a:lnTo>
                          <a:pt x="68" y="7"/>
                        </a:lnTo>
                        <a:lnTo>
                          <a:pt x="71" y="6"/>
                        </a:lnTo>
                        <a:lnTo>
                          <a:pt x="73" y="5"/>
                        </a:lnTo>
                        <a:lnTo>
                          <a:pt x="74" y="5"/>
                        </a:lnTo>
                        <a:lnTo>
                          <a:pt x="69" y="2"/>
                        </a:lnTo>
                        <a:close/>
                      </a:path>
                    </a:pathLst>
                  </a:custGeom>
                  <a:solidFill>
                    <a:srgbClr val="66FF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6" name="Freeform 175"/>
                  <p:cNvSpPr>
                    <a:spLocks/>
                  </p:cNvSpPr>
                  <p:nvPr/>
                </p:nvSpPr>
                <p:spPr bwMode="auto">
                  <a:xfrm>
                    <a:off x="4245" y="3358"/>
                    <a:ext cx="134" cy="70"/>
                  </a:xfrm>
                  <a:custGeom>
                    <a:avLst/>
                    <a:gdLst>
                      <a:gd name="T0" fmla="*/ 134 w 134"/>
                      <a:gd name="T1" fmla="*/ 0 h 70"/>
                      <a:gd name="T2" fmla="*/ 8 w 134"/>
                      <a:gd name="T3" fmla="*/ 13 h 70"/>
                      <a:gd name="T4" fmla="*/ 0 w 134"/>
                      <a:gd name="T5" fmla="*/ 70 h 70"/>
                      <a:gd name="T6" fmla="*/ 124 w 134"/>
                      <a:gd name="T7" fmla="*/ 58 h 70"/>
                      <a:gd name="T8" fmla="*/ 134 w 134"/>
                      <a:gd name="T9" fmla="*/ 0 h 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4"/>
                      <a:gd name="T16" fmla="*/ 0 h 70"/>
                      <a:gd name="T17" fmla="*/ 134 w 134"/>
                      <a:gd name="T18" fmla="*/ 70 h 7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4" h="70">
                        <a:moveTo>
                          <a:pt x="134" y="0"/>
                        </a:moveTo>
                        <a:lnTo>
                          <a:pt x="8" y="13"/>
                        </a:lnTo>
                        <a:lnTo>
                          <a:pt x="0" y="70"/>
                        </a:lnTo>
                        <a:lnTo>
                          <a:pt x="124" y="58"/>
                        </a:lnTo>
                        <a:lnTo>
                          <a:pt x="134" y="0"/>
                        </a:lnTo>
                        <a:close/>
                      </a:path>
                    </a:pathLst>
                  </a:custGeom>
                  <a:solidFill>
                    <a:srgbClr val="91BC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7" name="Freeform 176"/>
                  <p:cNvSpPr>
                    <a:spLocks/>
                  </p:cNvSpPr>
                  <p:nvPr/>
                </p:nvSpPr>
                <p:spPr bwMode="auto">
                  <a:xfrm>
                    <a:off x="4099" y="3378"/>
                    <a:ext cx="120" cy="57"/>
                  </a:xfrm>
                  <a:custGeom>
                    <a:avLst/>
                    <a:gdLst>
                      <a:gd name="T0" fmla="*/ 120 w 120"/>
                      <a:gd name="T1" fmla="*/ 0 h 57"/>
                      <a:gd name="T2" fmla="*/ 111 w 120"/>
                      <a:gd name="T3" fmla="*/ 47 h 57"/>
                      <a:gd name="T4" fmla="*/ 0 w 120"/>
                      <a:gd name="T5" fmla="*/ 57 h 57"/>
                      <a:gd name="T6" fmla="*/ 27 w 120"/>
                      <a:gd name="T7" fmla="*/ 3 h 57"/>
                      <a:gd name="T8" fmla="*/ 120 w 120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57"/>
                      <a:gd name="T17" fmla="*/ 120 w 120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57">
                        <a:moveTo>
                          <a:pt x="120" y="0"/>
                        </a:moveTo>
                        <a:lnTo>
                          <a:pt x="111" y="47"/>
                        </a:lnTo>
                        <a:lnTo>
                          <a:pt x="0" y="57"/>
                        </a:lnTo>
                        <a:lnTo>
                          <a:pt x="27" y="3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91BC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8" name="Freeform 177"/>
                  <p:cNvSpPr>
                    <a:spLocks/>
                  </p:cNvSpPr>
                  <p:nvPr/>
                </p:nvSpPr>
                <p:spPr bwMode="auto">
                  <a:xfrm>
                    <a:off x="3978" y="3435"/>
                    <a:ext cx="664" cy="139"/>
                  </a:xfrm>
                  <a:custGeom>
                    <a:avLst/>
                    <a:gdLst>
                      <a:gd name="T0" fmla="*/ 0 w 664"/>
                      <a:gd name="T1" fmla="*/ 139 h 139"/>
                      <a:gd name="T2" fmla="*/ 86 w 664"/>
                      <a:gd name="T3" fmla="*/ 125 h 139"/>
                      <a:gd name="T4" fmla="*/ 65 w 664"/>
                      <a:gd name="T5" fmla="*/ 69 h 139"/>
                      <a:gd name="T6" fmla="*/ 60 w 664"/>
                      <a:gd name="T7" fmla="*/ 69 h 139"/>
                      <a:gd name="T8" fmla="*/ 60 w 664"/>
                      <a:gd name="T9" fmla="*/ 69 h 139"/>
                      <a:gd name="T10" fmla="*/ 65 w 664"/>
                      <a:gd name="T11" fmla="*/ 69 h 139"/>
                      <a:gd name="T12" fmla="*/ 65 w 664"/>
                      <a:gd name="T13" fmla="*/ 57 h 139"/>
                      <a:gd name="T14" fmla="*/ 104 w 664"/>
                      <a:gd name="T15" fmla="*/ 0 h 139"/>
                      <a:gd name="T16" fmla="*/ 81 w 664"/>
                      <a:gd name="T17" fmla="*/ 65 h 139"/>
                      <a:gd name="T18" fmla="*/ 92 w 664"/>
                      <a:gd name="T19" fmla="*/ 63 h 139"/>
                      <a:gd name="T20" fmla="*/ 105 w 664"/>
                      <a:gd name="T21" fmla="*/ 61 h 139"/>
                      <a:gd name="T22" fmla="*/ 119 w 664"/>
                      <a:gd name="T23" fmla="*/ 58 h 139"/>
                      <a:gd name="T24" fmla="*/ 136 w 664"/>
                      <a:gd name="T25" fmla="*/ 56 h 139"/>
                      <a:gd name="T26" fmla="*/ 155 w 664"/>
                      <a:gd name="T27" fmla="*/ 53 h 139"/>
                      <a:gd name="T28" fmla="*/ 176 w 664"/>
                      <a:gd name="T29" fmla="*/ 51 h 139"/>
                      <a:gd name="T30" fmla="*/ 199 w 664"/>
                      <a:gd name="T31" fmla="*/ 48 h 139"/>
                      <a:gd name="T32" fmla="*/ 224 w 664"/>
                      <a:gd name="T33" fmla="*/ 46 h 139"/>
                      <a:gd name="T34" fmla="*/ 241 w 664"/>
                      <a:gd name="T35" fmla="*/ 44 h 139"/>
                      <a:gd name="T36" fmla="*/ 269 w 664"/>
                      <a:gd name="T37" fmla="*/ 42 h 139"/>
                      <a:gd name="T38" fmla="*/ 298 w 664"/>
                      <a:gd name="T39" fmla="*/ 41 h 139"/>
                      <a:gd name="T40" fmla="*/ 329 w 664"/>
                      <a:gd name="T41" fmla="*/ 39 h 139"/>
                      <a:gd name="T42" fmla="*/ 362 w 664"/>
                      <a:gd name="T43" fmla="*/ 38 h 139"/>
                      <a:gd name="T44" fmla="*/ 434 w 664"/>
                      <a:gd name="T45" fmla="*/ 36 h 139"/>
                      <a:gd name="T46" fmla="*/ 496 w 664"/>
                      <a:gd name="T47" fmla="*/ 35 h 139"/>
                      <a:gd name="T48" fmla="*/ 548 w 664"/>
                      <a:gd name="T49" fmla="*/ 35 h 139"/>
                      <a:gd name="T50" fmla="*/ 589 w 664"/>
                      <a:gd name="T51" fmla="*/ 35 h 139"/>
                      <a:gd name="T52" fmla="*/ 622 w 664"/>
                      <a:gd name="T53" fmla="*/ 35 h 139"/>
                      <a:gd name="T54" fmla="*/ 644 w 664"/>
                      <a:gd name="T55" fmla="*/ 35 h 139"/>
                      <a:gd name="T56" fmla="*/ 657 w 664"/>
                      <a:gd name="T57" fmla="*/ 36 h 139"/>
                      <a:gd name="T58" fmla="*/ 661 w 664"/>
                      <a:gd name="T59" fmla="*/ 36 h 139"/>
                      <a:gd name="T60" fmla="*/ 662 w 664"/>
                      <a:gd name="T61" fmla="*/ 46 h 139"/>
                      <a:gd name="T62" fmla="*/ 653 w 664"/>
                      <a:gd name="T63" fmla="*/ 47 h 139"/>
                      <a:gd name="T64" fmla="*/ 635 w 664"/>
                      <a:gd name="T65" fmla="*/ 47 h 139"/>
                      <a:gd name="T66" fmla="*/ 610 w 664"/>
                      <a:gd name="T67" fmla="*/ 48 h 139"/>
                      <a:gd name="T68" fmla="*/ 582 w 664"/>
                      <a:gd name="T69" fmla="*/ 48 h 139"/>
                      <a:gd name="T70" fmla="*/ 548 w 664"/>
                      <a:gd name="T71" fmla="*/ 48 h 139"/>
                      <a:gd name="T72" fmla="*/ 513 w 664"/>
                      <a:gd name="T73" fmla="*/ 48 h 139"/>
                      <a:gd name="T74" fmla="*/ 477 w 664"/>
                      <a:gd name="T75" fmla="*/ 47 h 139"/>
                      <a:gd name="T76" fmla="*/ 451 w 664"/>
                      <a:gd name="T77" fmla="*/ 46 h 139"/>
                      <a:gd name="T78" fmla="*/ 430 w 664"/>
                      <a:gd name="T79" fmla="*/ 45 h 139"/>
                      <a:gd name="T80" fmla="*/ 406 w 664"/>
                      <a:gd name="T81" fmla="*/ 46 h 139"/>
                      <a:gd name="T82" fmla="*/ 379 w 664"/>
                      <a:gd name="T83" fmla="*/ 47 h 139"/>
                      <a:gd name="T84" fmla="*/ 349 w 664"/>
                      <a:gd name="T85" fmla="*/ 48 h 139"/>
                      <a:gd name="T86" fmla="*/ 319 w 664"/>
                      <a:gd name="T87" fmla="*/ 50 h 139"/>
                      <a:gd name="T88" fmla="*/ 287 w 664"/>
                      <a:gd name="T89" fmla="*/ 53 h 139"/>
                      <a:gd name="T90" fmla="*/ 255 w 664"/>
                      <a:gd name="T91" fmla="*/ 55 h 139"/>
                      <a:gd name="T92" fmla="*/ 239 w 664"/>
                      <a:gd name="T93" fmla="*/ 57 h 139"/>
                      <a:gd name="T94" fmla="*/ 387 w 664"/>
                      <a:gd name="T95" fmla="*/ 88 h 139"/>
                      <a:gd name="T96" fmla="*/ 87 w 664"/>
                      <a:gd name="T97" fmla="*/ 135 h 139"/>
                      <a:gd name="T98" fmla="*/ 85 w 664"/>
                      <a:gd name="T99" fmla="*/ 135 h 13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664"/>
                      <a:gd name="T151" fmla="*/ 0 h 139"/>
                      <a:gd name="T152" fmla="*/ 664 w 664"/>
                      <a:gd name="T153" fmla="*/ 139 h 13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664" h="139">
                        <a:moveTo>
                          <a:pt x="85" y="135"/>
                        </a:moveTo>
                        <a:lnTo>
                          <a:pt x="0" y="139"/>
                        </a:lnTo>
                        <a:lnTo>
                          <a:pt x="86" y="128"/>
                        </a:lnTo>
                        <a:lnTo>
                          <a:pt x="86" y="125"/>
                        </a:lnTo>
                        <a:lnTo>
                          <a:pt x="68" y="69"/>
                        </a:lnTo>
                        <a:lnTo>
                          <a:pt x="65" y="69"/>
                        </a:lnTo>
                        <a:lnTo>
                          <a:pt x="62" y="69"/>
                        </a:lnTo>
                        <a:lnTo>
                          <a:pt x="60" y="69"/>
                        </a:lnTo>
                        <a:lnTo>
                          <a:pt x="59" y="69"/>
                        </a:lnTo>
                        <a:lnTo>
                          <a:pt x="60" y="69"/>
                        </a:lnTo>
                        <a:lnTo>
                          <a:pt x="62" y="69"/>
                        </a:lnTo>
                        <a:lnTo>
                          <a:pt x="65" y="69"/>
                        </a:lnTo>
                        <a:lnTo>
                          <a:pt x="68" y="68"/>
                        </a:lnTo>
                        <a:lnTo>
                          <a:pt x="65" y="57"/>
                        </a:lnTo>
                        <a:lnTo>
                          <a:pt x="98" y="2"/>
                        </a:lnTo>
                        <a:lnTo>
                          <a:pt x="104" y="0"/>
                        </a:lnTo>
                        <a:lnTo>
                          <a:pt x="80" y="57"/>
                        </a:lnTo>
                        <a:lnTo>
                          <a:pt x="81" y="65"/>
                        </a:lnTo>
                        <a:lnTo>
                          <a:pt x="86" y="64"/>
                        </a:lnTo>
                        <a:lnTo>
                          <a:pt x="92" y="63"/>
                        </a:lnTo>
                        <a:lnTo>
                          <a:pt x="98" y="61"/>
                        </a:lnTo>
                        <a:lnTo>
                          <a:pt x="105" y="61"/>
                        </a:lnTo>
                        <a:lnTo>
                          <a:pt x="112" y="59"/>
                        </a:lnTo>
                        <a:lnTo>
                          <a:pt x="119" y="58"/>
                        </a:lnTo>
                        <a:lnTo>
                          <a:pt x="128" y="57"/>
                        </a:lnTo>
                        <a:lnTo>
                          <a:pt x="136" y="56"/>
                        </a:lnTo>
                        <a:lnTo>
                          <a:pt x="145" y="55"/>
                        </a:lnTo>
                        <a:lnTo>
                          <a:pt x="155" y="53"/>
                        </a:lnTo>
                        <a:lnTo>
                          <a:pt x="165" y="51"/>
                        </a:lnTo>
                        <a:lnTo>
                          <a:pt x="176" y="51"/>
                        </a:lnTo>
                        <a:lnTo>
                          <a:pt x="187" y="49"/>
                        </a:lnTo>
                        <a:lnTo>
                          <a:pt x="199" y="48"/>
                        </a:lnTo>
                        <a:lnTo>
                          <a:pt x="211" y="47"/>
                        </a:lnTo>
                        <a:lnTo>
                          <a:pt x="224" y="46"/>
                        </a:lnTo>
                        <a:lnTo>
                          <a:pt x="249" y="4"/>
                        </a:lnTo>
                        <a:lnTo>
                          <a:pt x="241" y="44"/>
                        </a:lnTo>
                        <a:lnTo>
                          <a:pt x="255" y="43"/>
                        </a:lnTo>
                        <a:lnTo>
                          <a:pt x="269" y="42"/>
                        </a:lnTo>
                        <a:lnTo>
                          <a:pt x="283" y="42"/>
                        </a:lnTo>
                        <a:lnTo>
                          <a:pt x="298" y="41"/>
                        </a:lnTo>
                        <a:lnTo>
                          <a:pt x="313" y="40"/>
                        </a:lnTo>
                        <a:lnTo>
                          <a:pt x="329" y="39"/>
                        </a:lnTo>
                        <a:lnTo>
                          <a:pt x="345" y="39"/>
                        </a:lnTo>
                        <a:lnTo>
                          <a:pt x="362" y="38"/>
                        </a:lnTo>
                        <a:lnTo>
                          <a:pt x="400" y="37"/>
                        </a:lnTo>
                        <a:lnTo>
                          <a:pt x="434" y="36"/>
                        </a:lnTo>
                        <a:lnTo>
                          <a:pt x="467" y="35"/>
                        </a:lnTo>
                        <a:lnTo>
                          <a:pt x="496" y="35"/>
                        </a:lnTo>
                        <a:lnTo>
                          <a:pt x="523" y="35"/>
                        </a:lnTo>
                        <a:lnTo>
                          <a:pt x="548" y="35"/>
                        </a:lnTo>
                        <a:lnTo>
                          <a:pt x="570" y="35"/>
                        </a:lnTo>
                        <a:lnTo>
                          <a:pt x="589" y="35"/>
                        </a:lnTo>
                        <a:lnTo>
                          <a:pt x="606" y="35"/>
                        </a:lnTo>
                        <a:lnTo>
                          <a:pt x="622" y="35"/>
                        </a:lnTo>
                        <a:lnTo>
                          <a:pt x="634" y="35"/>
                        </a:lnTo>
                        <a:lnTo>
                          <a:pt x="644" y="35"/>
                        </a:lnTo>
                        <a:lnTo>
                          <a:pt x="652" y="35"/>
                        </a:lnTo>
                        <a:lnTo>
                          <a:pt x="657" y="36"/>
                        </a:lnTo>
                        <a:lnTo>
                          <a:pt x="660" y="36"/>
                        </a:lnTo>
                        <a:lnTo>
                          <a:pt x="661" y="36"/>
                        </a:lnTo>
                        <a:lnTo>
                          <a:pt x="664" y="46"/>
                        </a:lnTo>
                        <a:lnTo>
                          <a:pt x="662" y="46"/>
                        </a:lnTo>
                        <a:lnTo>
                          <a:pt x="659" y="46"/>
                        </a:lnTo>
                        <a:lnTo>
                          <a:pt x="653" y="47"/>
                        </a:lnTo>
                        <a:lnTo>
                          <a:pt x="645" y="47"/>
                        </a:lnTo>
                        <a:lnTo>
                          <a:pt x="635" y="47"/>
                        </a:lnTo>
                        <a:lnTo>
                          <a:pt x="623" y="48"/>
                        </a:lnTo>
                        <a:lnTo>
                          <a:pt x="610" y="48"/>
                        </a:lnTo>
                        <a:lnTo>
                          <a:pt x="597" y="48"/>
                        </a:lnTo>
                        <a:lnTo>
                          <a:pt x="582" y="48"/>
                        </a:lnTo>
                        <a:lnTo>
                          <a:pt x="565" y="48"/>
                        </a:lnTo>
                        <a:lnTo>
                          <a:pt x="548" y="48"/>
                        </a:lnTo>
                        <a:lnTo>
                          <a:pt x="531" y="48"/>
                        </a:lnTo>
                        <a:lnTo>
                          <a:pt x="513" y="48"/>
                        </a:lnTo>
                        <a:lnTo>
                          <a:pt x="495" y="48"/>
                        </a:lnTo>
                        <a:lnTo>
                          <a:pt x="477" y="47"/>
                        </a:lnTo>
                        <a:lnTo>
                          <a:pt x="460" y="46"/>
                        </a:lnTo>
                        <a:lnTo>
                          <a:pt x="451" y="46"/>
                        </a:lnTo>
                        <a:lnTo>
                          <a:pt x="441" y="45"/>
                        </a:lnTo>
                        <a:lnTo>
                          <a:pt x="430" y="45"/>
                        </a:lnTo>
                        <a:lnTo>
                          <a:pt x="419" y="45"/>
                        </a:lnTo>
                        <a:lnTo>
                          <a:pt x="406" y="46"/>
                        </a:lnTo>
                        <a:lnTo>
                          <a:pt x="393" y="46"/>
                        </a:lnTo>
                        <a:lnTo>
                          <a:pt x="379" y="47"/>
                        </a:lnTo>
                        <a:lnTo>
                          <a:pt x="364" y="48"/>
                        </a:lnTo>
                        <a:lnTo>
                          <a:pt x="349" y="48"/>
                        </a:lnTo>
                        <a:lnTo>
                          <a:pt x="334" y="49"/>
                        </a:lnTo>
                        <a:lnTo>
                          <a:pt x="319" y="50"/>
                        </a:lnTo>
                        <a:lnTo>
                          <a:pt x="302" y="51"/>
                        </a:lnTo>
                        <a:lnTo>
                          <a:pt x="287" y="53"/>
                        </a:lnTo>
                        <a:lnTo>
                          <a:pt x="271" y="53"/>
                        </a:lnTo>
                        <a:lnTo>
                          <a:pt x="255" y="55"/>
                        </a:lnTo>
                        <a:lnTo>
                          <a:pt x="239" y="56"/>
                        </a:lnTo>
                        <a:lnTo>
                          <a:pt x="239" y="57"/>
                        </a:lnTo>
                        <a:lnTo>
                          <a:pt x="242" y="108"/>
                        </a:lnTo>
                        <a:lnTo>
                          <a:pt x="387" y="88"/>
                        </a:lnTo>
                        <a:lnTo>
                          <a:pt x="356" y="125"/>
                        </a:lnTo>
                        <a:lnTo>
                          <a:pt x="87" y="135"/>
                        </a:lnTo>
                        <a:lnTo>
                          <a:pt x="84" y="137"/>
                        </a:lnTo>
                        <a:lnTo>
                          <a:pt x="85" y="1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9" name="Freeform 178"/>
                  <p:cNvSpPr>
                    <a:spLocks/>
                  </p:cNvSpPr>
                  <p:nvPr/>
                </p:nvSpPr>
                <p:spPr bwMode="auto">
                  <a:xfrm>
                    <a:off x="4060" y="3521"/>
                    <a:ext cx="159" cy="71"/>
                  </a:xfrm>
                  <a:custGeom>
                    <a:avLst/>
                    <a:gdLst>
                      <a:gd name="T0" fmla="*/ 144 w 159"/>
                      <a:gd name="T1" fmla="*/ 0 h 71"/>
                      <a:gd name="T2" fmla="*/ 133 w 159"/>
                      <a:gd name="T3" fmla="*/ 1 h 71"/>
                      <a:gd name="T4" fmla="*/ 123 w 159"/>
                      <a:gd name="T5" fmla="*/ 2 h 71"/>
                      <a:gd name="T6" fmla="*/ 111 w 159"/>
                      <a:gd name="T7" fmla="*/ 3 h 71"/>
                      <a:gd name="T8" fmla="*/ 101 w 159"/>
                      <a:gd name="T9" fmla="*/ 3 h 71"/>
                      <a:gd name="T10" fmla="*/ 90 w 159"/>
                      <a:gd name="T11" fmla="*/ 4 h 71"/>
                      <a:gd name="T12" fmla="*/ 81 w 159"/>
                      <a:gd name="T13" fmla="*/ 5 h 71"/>
                      <a:gd name="T14" fmla="*/ 71 w 159"/>
                      <a:gd name="T15" fmla="*/ 6 h 71"/>
                      <a:gd name="T16" fmla="*/ 61 w 159"/>
                      <a:gd name="T17" fmla="*/ 7 h 71"/>
                      <a:gd name="T18" fmla="*/ 52 w 159"/>
                      <a:gd name="T19" fmla="*/ 8 h 71"/>
                      <a:gd name="T20" fmla="*/ 43 w 159"/>
                      <a:gd name="T21" fmla="*/ 8 h 71"/>
                      <a:gd name="T22" fmla="*/ 35 w 159"/>
                      <a:gd name="T23" fmla="*/ 9 h 71"/>
                      <a:gd name="T24" fmla="*/ 27 w 159"/>
                      <a:gd name="T25" fmla="*/ 10 h 71"/>
                      <a:gd name="T26" fmla="*/ 20 w 159"/>
                      <a:gd name="T27" fmla="*/ 11 h 71"/>
                      <a:gd name="T28" fmla="*/ 12 w 159"/>
                      <a:gd name="T29" fmla="*/ 11 h 71"/>
                      <a:gd name="T30" fmla="*/ 6 w 159"/>
                      <a:gd name="T31" fmla="*/ 11 h 71"/>
                      <a:gd name="T32" fmla="*/ 0 w 159"/>
                      <a:gd name="T33" fmla="*/ 12 h 71"/>
                      <a:gd name="T34" fmla="*/ 17 w 159"/>
                      <a:gd name="T35" fmla="*/ 71 h 71"/>
                      <a:gd name="T36" fmla="*/ 159 w 159"/>
                      <a:gd name="T37" fmla="*/ 52 h 71"/>
                      <a:gd name="T38" fmla="*/ 144 w 159"/>
                      <a:gd name="T39" fmla="*/ 0 h 7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59"/>
                      <a:gd name="T61" fmla="*/ 0 h 71"/>
                      <a:gd name="T62" fmla="*/ 159 w 159"/>
                      <a:gd name="T63" fmla="*/ 71 h 7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59" h="71">
                        <a:moveTo>
                          <a:pt x="144" y="0"/>
                        </a:moveTo>
                        <a:lnTo>
                          <a:pt x="133" y="1"/>
                        </a:lnTo>
                        <a:lnTo>
                          <a:pt x="123" y="2"/>
                        </a:lnTo>
                        <a:lnTo>
                          <a:pt x="111" y="3"/>
                        </a:lnTo>
                        <a:lnTo>
                          <a:pt x="101" y="3"/>
                        </a:lnTo>
                        <a:lnTo>
                          <a:pt x="90" y="4"/>
                        </a:lnTo>
                        <a:lnTo>
                          <a:pt x="81" y="5"/>
                        </a:lnTo>
                        <a:lnTo>
                          <a:pt x="71" y="6"/>
                        </a:lnTo>
                        <a:lnTo>
                          <a:pt x="61" y="7"/>
                        </a:lnTo>
                        <a:lnTo>
                          <a:pt x="52" y="8"/>
                        </a:lnTo>
                        <a:lnTo>
                          <a:pt x="43" y="8"/>
                        </a:lnTo>
                        <a:lnTo>
                          <a:pt x="35" y="9"/>
                        </a:lnTo>
                        <a:lnTo>
                          <a:pt x="27" y="10"/>
                        </a:lnTo>
                        <a:lnTo>
                          <a:pt x="20" y="11"/>
                        </a:lnTo>
                        <a:lnTo>
                          <a:pt x="12" y="11"/>
                        </a:lnTo>
                        <a:lnTo>
                          <a:pt x="6" y="11"/>
                        </a:lnTo>
                        <a:lnTo>
                          <a:pt x="0" y="12"/>
                        </a:lnTo>
                        <a:lnTo>
                          <a:pt x="17" y="71"/>
                        </a:lnTo>
                        <a:lnTo>
                          <a:pt x="159" y="52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480" name="Group 179"/>
            <p:cNvGrpSpPr>
              <a:grpSpLocks noChangeAspect="1"/>
            </p:cNvGrpSpPr>
            <p:nvPr/>
          </p:nvGrpSpPr>
          <p:grpSpPr bwMode="auto">
            <a:xfrm>
              <a:off x="1200" y="3196"/>
              <a:ext cx="720" cy="512"/>
              <a:chOff x="2160" y="2352"/>
              <a:chExt cx="810" cy="576"/>
            </a:xfrm>
          </p:grpSpPr>
          <p:grpSp>
            <p:nvGrpSpPr>
              <p:cNvPr id="17493" name="Group 180"/>
              <p:cNvGrpSpPr>
                <a:grpSpLocks noChangeAspect="1"/>
              </p:cNvGrpSpPr>
              <p:nvPr/>
            </p:nvGrpSpPr>
            <p:grpSpPr bwMode="auto">
              <a:xfrm>
                <a:off x="2160" y="2352"/>
                <a:ext cx="810" cy="576"/>
                <a:chOff x="3168" y="2352"/>
                <a:chExt cx="810" cy="576"/>
              </a:xfrm>
            </p:grpSpPr>
            <p:pic>
              <p:nvPicPr>
                <p:cNvPr id="17495" name="Picture 181" descr="BD07308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5750" t="14702"/>
                <a:stretch>
                  <a:fillRect/>
                </a:stretch>
              </p:blipFill>
              <p:spPr bwMode="gray">
                <a:xfrm>
                  <a:off x="3216" y="2400"/>
                  <a:ext cx="762" cy="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496" name="Rectangle 182"/>
                <p:cNvSpPr>
                  <a:spLocks noChangeAspect="1" noChangeArrowheads="1"/>
                </p:cNvSpPr>
                <p:nvPr/>
              </p:nvSpPr>
              <p:spPr bwMode="gray">
                <a:xfrm rot="-1713853">
                  <a:off x="3168" y="2544"/>
                  <a:ext cx="96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7" name="Oval 183"/>
                <p:cNvSpPr>
                  <a:spLocks noChangeAspect="1" noChangeArrowheads="1"/>
                </p:cNvSpPr>
                <p:nvPr/>
              </p:nvSpPr>
              <p:spPr bwMode="gray">
                <a:xfrm>
                  <a:off x="3168" y="2352"/>
                  <a:ext cx="96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94" name="Oval 184"/>
              <p:cNvSpPr>
                <a:spLocks noChangeAspect="1" noChangeArrowheads="1"/>
              </p:cNvSpPr>
              <p:nvPr/>
            </p:nvSpPr>
            <p:spPr bwMode="gray">
              <a:xfrm>
                <a:off x="2192" y="2532"/>
                <a:ext cx="96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81" name="Group 185"/>
            <p:cNvGrpSpPr>
              <a:grpSpLocks noChangeAspect="1"/>
            </p:cNvGrpSpPr>
            <p:nvPr/>
          </p:nvGrpSpPr>
          <p:grpSpPr bwMode="auto">
            <a:xfrm>
              <a:off x="4944" y="3232"/>
              <a:ext cx="720" cy="512"/>
              <a:chOff x="2160" y="2352"/>
              <a:chExt cx="810" cy="576"/>
            </a:xfrm>
          </p:grpSpPr>
          <p:grpSp>
            <p:nvGrpSpPr>
              <p:cNvPr id="17488" name="Group 186"/>
              <p:cNvGrpSpPr>
                <a:grpSpLocks noChangeAspect="1"/>
              </p:cNvGrpSpPr>
              <p:nvPr/>
            </p:nvGrpSpPr>
            <p:grpSpPr bwMode="auto">
              <a:xfrm>
                <a:off x="2160" y="2352"/>
                <a:ext cx="810" cy="576"/>
                <a:chOff x="3168" y="2352"/>
                <a:chExt cx="810" cy="576"/>
              </a:xfrm>
            </p:grpSpPr>
            <p:pic>
              <p:nvPicPr>
                <p:cNvPr id="17490" name="Picture 187" descr="BD07308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5750" t="14702"/>
                <a:stretch>
                  <a:fillRect/>
                </a:stretch>
              </p:blipFill>
              <p:spPr bwMode="gray">
                <a:xfrm>
                  <a:off x="3216" y="2400"/>
                  <a:ext cx="762" cy="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491" name="Rectangle 188"/>
                <p:cNvSpPr>
                  <a:spLocks noChangeAspect="1" noChangeArrowheads="1"/>
                </p:cNvSpPr>
                <p:nvPr/>
              </p:nvSpPr>
              <p:spPr bwMode="gray">
                <a:xfrm rot="-1713853">
                  <a:off x="3168" y="2544"/>
                  <a:ext cx="96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2" name="Oval 189"/>
                <p:cNvSpPr>
                  <a:spLocks noChangeAspect="1" noChangeArrowheads="1"/>
                </p:cNvSpPr>
                <p:nvPr/>
              </p:nvSpPr>
              <p:spPr bwMode="gray">
                <a:xfrm>
                  <a:off x="3168" y="2352"/>
                  <a:ext cx="96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89" name="Oval 190"/>
              <p:cNvSpPr>
                <a:spLocks noChangeAspect="1" noChangeArrowheads="1"/>
              </p:cNvSpPr>
              <p:nvPr/>
            </p:nvSpPr>
            <p:spPr bwMode="gray">
              <a:xfrm>
                <a:off x="2192" y="2532"/>
                <a:ext cx="96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82" name="Group 191"/>
            <p:cNvGrpSpPr>
              <a:grpSpLocks noChangeAspect="1"/>
            </p:cNvGrpSpPr>
            <p:nvPr/>
          </p:nvGrpSpPr>
          <p:grpSpPr bwMode="auto">
            <a:xfrm>
              <a:off x="2976" y="3216"/>
              <a:ext cx="720" cy="512"/>
              <a:chOff x="2160" y="2352"/>
              <a:chExt cx="810" cy="576"/>
            </a:xfrm>
          </p:grpSpPr>
          <p:grpSp>
            <p:nvGrpSpPr>
              <p:cNvPr id="17483" name="Group 192"/>
              <p:cNvGrpSpPr>
                <a:grpSpLocks noChangeAspect="1"/>
              </p:cNvGrpSpPr>
              <p:nvPr/>
            </p:nvGrpSpPr>
            <p:grpSpPr bwMode="auto">
              <a:xfrm>
                <a:off x="2160" y="2352"/>
                <a:ext cx="810" cy="576"/>
                <a:chOff x="3168" y="2352"/>
                <a:chExt cx="810" cy="576"/>
              </a:xfrm>
            </p:grpSpPr>
            <p:pic>
              <p:nvPicPr>
                <p:cNvPr id="17485" name="Picture 193" descr="BD07308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5750" t="14702"/>
                <a:stretch>
                  <a:fillRect/>
                </a:stretch>
              </p:blipFill>
              <p:spPr bwMode="gray">
                <a:xfrm>
                  <a:off x="3216" y="2400"/>
                  <a:ext cx="762" cy="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486" name="Rectangle 194"/>
                <p:cNvSpPr>
                  <a:spLocks noChangeAspect="1" noChangeArrowheads="1"/>
                </p:cNvSpPr>
                <p:nvPr/>
              </p:nvSpPr>
              <p:spPr bwMode="gray">
                <a:xfrm rot="-1713853">
                  <a:off x="3168" y="2544"/>
                  <a:ext cx="96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7" name="Oval 195"/>
                <p:cNvSpPr>
                  <a:spLocks noChangeAspect="1" noChangeArrowheads="1"/>
                </p:cNvSpPr>
                <p:nvPr/>
              </p:nvSpPr>
              <p:spPr bwMode="gray">
                <a:xfrm>
                  <a:off x="3168" y="2352"/>
                  <a:ext cx="96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84" name="Oval 196"/>
              <p:cNvSpPr>
                <a:spLocks noChangeAspect="1" noChangeArrowheads="1"/>
              </p:cNvSpPr>
              <p:nvPr/>
            </p:nvSpPr>
            <p:spPr bwMode="gray">
              <a:xfrm>
                <a:off x="2192" y="2532"/>
                <a:ext cx="96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4" name="Group 197"/>
          <p:cNvGrpSpPr>
            <a:grpSpLocks noChangeAspect="1"/>
          </p:cNvGrpSpPr>
          <p:nvPr/>
        </p:nvGrpSpPr>
        <p:grpSpPr bwMode="auto">
          <a:xfrm>
            <a:off x="1905000" y="4140101"/>
            <a:ext cx="1143000" cy="812800"/>
            <a:chOff x="2160" y="2352"/>
            <a:chExt cx="810" cy="576"/>
          </a:xfrm>
        </p:grpSpPr>
        <p:grpSp>
          <p:nvGrpSpPr>
            <p:cNvPr id="17457" name="Group 198"/>
            <p:cNvGrpSpPr>
              <a:grpSpLocks noChangeAspect="1"/>
            </p:cNvGrpSpPr>
            <p:nvPr/>
          </p:nvGrpSpPr>
          <p:grpSpPr bwMode="auto">
            <a:xfrm>
              <a:off x="2160" y="2352"/>
              <a:ext cx="810" cy="576"/>
              <a:chOff x="3168" y="2352"/>
              <a:chExt cx="810" cy="576"/>
            </a:xfrm>
          </p:grpSpPr>
          <p:pic>
            <p:nvPicPr>
              <p:cNvPr id="17459" name="Picture 199" descr="BD0730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750" t="14702"/>
              <a:stretch>
                <a:fillRect/>
              </a:stretch>
            </p:blipFill>
            <p:spPr bwMode="gray">
              <a:xfrm>
                <a:off x="3216" y="2400"/>
                <a:ext cx="76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60" name="Rectangle 200"/>
              <p:cNvSpPr>
                <a:spLocks noChangeAspect="1" noChangeArrowheads="1"/>
              </p:cNvSpPr>
              <p:nvPr/>
            </p:nvSpPr>
            <p:spPr bwMode="gray">
              <a:xfrm rot="-1713853">
                <a:off x="3168" y="2544"/>
                <a:ext cx="9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1" name="Oval 201"/>
              <p:cNvSpPr>
                <a:spLocks noChangeAspect="1" noChangeArrowheads="1"/>
              </p:cNvSpPr>
              <p:nvPr/>
            </p:nvSpPr>
            <p:spPr bwMode="gray">
              <a:xfrm>
                <a:off x="3168" y="2352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58" name="Oval 202"/>
            <p:cNvSpPr>
              <a:spLocks noChangeAspect="1" noChangeArrowheads="1"/>
            </p:cNvSpPr>
            <p:nvPr/>
          </p:nvSpPr>
          <p:spPr bwMode="gray">
            <a:xfrm>
              <a:off x="2192" y="2532"/>
              <a:ext cx="96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5" name="Group 203"/>
          <p:cNvGrpSpPr>
            <a:grpSpLocks noChangeAspect="1"/>
          </p:cNvGrpSpPr>
          <p:nvPr/>
        </p:nvGrpSpPr>
        <p:grpSpPr bwMode="auto">
          <a:xfrm>
            <a:off x="1828800" y="3606701"/>
            <a:ext cx="1143000" cy="812800"/>
            <a:chOff x="2160" y="2352"/>
            <a:chExt cx="810" cy="576"/>
          </a:xfrm>
        </p:grpSpPr>
        <p:grpSp>
          <p:nvGrpSpPr>
            <p:cNvPr id="17452" name="Group 204"/>
            <p:cNvGrpSpPr>
              <a:grpSpLocks noChangeAspect="1"/>
            </p:cNvGrpSpPr>
            <p:nvPr/>
          </p:nvGrpSpPr>
          <p:grpSpPr bwMode="auto">
            <a:xfrm>
              <a:off x="2160" y="2352"/>
              <a:ext cx="810" cy="576"/>
              <a:chOff x="3168" y="2352"/>
              <a:chExt cx="810" cy="576"/>
            </a:xfrm>
          </p:grpSpPr>
          <p:pic>
            <p:nvPicPr>
              <p:cNvPr id="17454" name="Picture 205" descr="BD0730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750" t="14702"/>
              <a:stretch>
                <a:fillRect/>
              </a:stretch>
            </p:blipFill>
            <p:spPr bwMode="gray">
              <a:xfrm>
                <a:off x="3216" y="2400"/>
                <a:ext cx="76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55" name="Rectangle 206"/>
              <p:cNvSpPr>
                <a:spLocks noChangeAspect="1" noChangeArrowheads="1"/>
              </p:cNvSpPr>
              <p:nvPr/>
            </p:nvSpPr>
            <p:spPr bwMode="gray">
              <a:xfrm rot="-1713853">
                <a:off x="3168" y="2544"/>
                <a:ext cx="9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Oval 207"/>
              <p:cNvSpPr>
                <a:spLocks noChangeAspect="1" noChangeArrowheads="1"/>
              </p:cNvSpPr>
              <p:nvPr/>
            </p:nvSpPr>
            <p:spPr bwMode="gray">
              <a:xfrm>
                <a:off x="3168" y="2352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53" name="Oval 208"/>
            <p:cNvSpPr>
              <a:spLocks noChangeAspect="1" noChangeArrowheads="1"/>
            </p:cNvSpPr>
            <p:nvPr/>
          </p:nvSpPr>
          <p:spPr bwMode="gray">
            <a:xfrm>
              <a:off x="2192" y="2532"/>
              <a:ext cx="96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6" name="Group 209"/>
          <p:cNvGrpSpPr>
            <a:grpSpLocks noChangeAspect="1"/>
          </p:cNvGrpSpPr>
          <p:nvPr/>
        </p:nvGrpSpPr>
        <p:grpSpPr bwMode="auto">
          <a:xfrm>
            <a:off x="1828800" y="2997101"/>
            <a:ext cx="1143000" cy="990600"/>
            <a:chOff x="2160" y="2352"/>
            <a:chExt cx="810" cy="576"/>
          </a:xfrm>
        </p:grpSpPr>
        <p:grpSp>
          <p:nvGrpSpPr>
            <p:cNvPr id="17447" name="Group 210"/>
            <p:cNvGrpSpPr>
              <a:grpSpLocks noChangeAspect="1"/>
            </p:cNvGrpSpPr>
            <p:nvPr/>
          </p:nvGrpSpPr>
          <p:grpSpPr bwMode="auto">
            <a:xfrm>
              <a:off x="2160" y="2352"/>
              <a:ext cx="810" cy="576"/>
              <a:chOff x="3168" y="2352"/>
              <a:chExt cx="810" cy="576"/>
            </a:xfrm>
          </p:grpSpPr>
          <p:pic>
            <p:nvPicPr>
              <p:cNvPr id="17449" name="Picture 211" descr="BD0730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750" t="14702"/>
              <a:stretch>
                <a:fillRect/>
              </a:stretch>
            </p:blipFill>
            <p:spPr bwMode="gray">
              <a:xfrm>
                <a:off x="3216" y="2400"/>
                <a:ext cx="76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50" name="Rectangle 212"/>
              <p:cNvSpPr>
                <a:spLocks noChangeAspect="1" noChangeArrowheads="1"/>
              </p:cNvSpPr>
              <p:nvPr/>
            </p:nvSpPr>
            <p:spPr bwMode="gray">
              <a:xfrm rot="-1713853">
                <a:off x="3168" y="2544"/>
                <a:ext cx="9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Oval 213"/>
              <p:cNvSpPr>
                <a:spLocks noChangeAspect="1" noChangeArrowheads="1"/>
              </p:cNvSpPr>
              <p:nvPr/>
            </p:nvSpPr>
            <p:spPr bwMode="gray">
              <a:xfrm>
                <a:off x="3168" y="2352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48" name="Oval 214"/>
            <p:cNvSpPr>
              <a:spLocks noChangeAspect="1" noChangeArrowheads="1"/>
            </p:cNvSpPr>
            <p:nvPr/>
          </p:nvSpPr>
          <p:spPr bwMode="gray">
            <a:xfrm>
              <a:off x="2192" y="2532"/>
              <a:ext cx="96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7" name="Group 215"/>
          <p:cNvGrpSpPr>
            <a:grpSpLocks noChangeAspect="1"/>
          </p:cNvGrpSpPr>
          <p:nvPr/>
        </p:nvGrpSpPr>
        <p:grpSpPr bwMode="auto">
          <a:xfrm>
            <a:off x="4724400" y="4140101"/>
            <a:ext cx="1143000" cy="990600"/>
            <a:chOff x="2160" y="2352"/>
            <a:chExt cx="810" cy="576"/>
          </a:xfrm>
        </p:grpSpPr>
        <p:grpSp>
          <p:nvGrpSpPr>
            <p:cNvPr id="17442" name="Group 216"/>
            <p:cNvGrpSpPr>
              <a:grpSpLocks noChangeAspect="1"/>
            </p:cNvGrpSpPr>
            <p:nvPr/>
          </p:nvGrpSpPr>
          <p:grpSpPr bwMode="auto">
            <a:xfrm>
              <a:off x="2160" y="2352"/>
              <a:ext cx="810" cy="576"/>
              <a:chOff x="3168" y="2352"/>
              <a:chExt cx="810" cy="576"/>
            </a:xfrm>
          </p:grpSpPr>
          <p:pic>
            <p:nvPicPr>
              <p:cNvPr id="17444" name="Picture 217" descr="BD0730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750" t="14702"/>
              <a:stretch>
                <a:fillRect/>
              </a:stretch>
            </p:blipFill>
            <p:spPr bwMode="gray">
              <a:xfrm>
                <a:off x="3216" y="2400"/>
                <a:ext cx="76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5" name="Rectangle 218"/>
              <p:cNvSpPr>
                <a:spLocks noChangeAspect="1" noChangeArrowheads="1"/>
              </p:cNvSpPr>
              <p:nvPr/>
            </p:nvSpPr>
            <p:spPr bwMode="gray">
              <a:xfrm rot="-1713853">
                <a:off x="3168" y="2544"/>
                <a:ext cx="9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Oval 219"/>
              <p:cNvSpPr>
                <a:spLocks noChangeAspect="1" noChangeArrowheads="1"/>
              </p:cNvSpPr>
              <p:nvPr/>
            </p:nvSpPr>
            <p:spPr bwMode="gray">
              <a:xfrm>
                <a:off x="3168" y="2352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43" name="Oval 220"/>
            <p:cNvSpPr>
              <a:spLocks noChangeAspect="1" noChangeArrowheads="1"/>
            </p:cNvSpPr>
            <p:nvPr/>
          </p:nvSpPr>
          <p:spPr bwMode="gray">
            <a:xfrm>
              <a:off x="2192" y="2532"/>
              <a:ext cx="96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8" name="Group 221"/>
          <p:cNvGrpSpPr>
            <a:grpSpLocks noChangeAspect="1"/>
          </p:cNvGrpSpPr>
          <p:nvPr/>
        </p:nvGrpSpPr>
        <p:grpSpPr bwMode="auto">
          <a:xfrm>
            <a:off x="4724400" y="3530501"/>
            <a:ext cx="1143000" cy="990600"/>
            <a:chOff x="2160" y="2352"/>
            <a:chExt cx="810" cy="576"/>
          </a:xfrm>
        </p:grpSpPr>
        <p:grpSp>
          <p:nvGrpSpPr>
            <p:cNvPr id="17437" name="Group 222"/>
            <p:cNvGrpSpPr>
              <a:grpSpLocks noChangeAspect="1"/>
            </p:cNvGrpSpPr>
            <p:nvPr/>
          </p:nvGrpSpPr>
          <p:grpSpPr bwMode="auto">
            <a:xfrm>
              <a:off x="2160" y="2352"/>
              <a:ext cx="810" cy="576"/>
              <a:chOff x="3168" y="2352"/>
              <a:chExt cx="810" cy="576"/>
            </a:xfrm>
          </p:grpSpPr>
          <p:pic>
            <p:nvPicPr>
              <p:cNvPr id="17439" name="Picture 223" descr="BD0730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750" t="14702"/>
              <a:stretch>
                <a:fillRect/>
              </a:stretch>
            </p:blipFill>
            <p:spPr bwMode="gray">
              <a:xfrm>
                <a:off x="3216" y="2400"/>
                <a:ext cx="76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0" name="Rectangle 224"/>
              <p:cNvSpPr>
                <a:spLocks noChangeAspect="1" noChangeArrowheads="1"/>
              </p:cNvSpPr>
              <p:nvPr/>
            </p:nvSpPr>
            <p:spPr bwMode="gray">
              <a:xfrm rot="-1713853">
                <a:off x="3168" y="2544"/>
                <a:ext cx="9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Oval 225"/>
              <p:cNvSpPr>
                <a:spLocks noChangeAspect="1" noChangeArrowheads="1"/>
              </p:cNvSpPr>
              <p:nvPr/>
            </p:nvSpPr>
            <p:spPr bwMode="gray">
              <a:xfrm>
                <a:off x="3168" y="2352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8" name="Oval 226"/>
            <p:cNvSpPr>
              <a:spLocks noChangeAspect="1" noChangeArrowheads="1"/>
            </p:cNvSpPr>
            <p:nvPr/>
          </p:nvSpPr>
          <p:spPr bwMode="gray">
            <a:xfrm>
              <a:off x="2192" y="2532"/>
              <a:ext cx="96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9" name="Group 227"/>
          <p:cNvGrpSpPr>
            <a:grpSpLocks noChangeAspect="1"/>
          </p:cNvGrpSpPr>
          <p:nvPr/>
        </p:nvGrpSpPr>
        <p:grpSpPr bwMode="auto">
          <a:xfrm>
            <a:off x="7772400" y="4063901"/>
            <a:ext cx="1143000" cy="990600"/>
            <a:chOff x="2160" y="2352"/>
            <a:chExt cx="810" cy="576"/>
          </a:xfrm>
        </p:grpSpPr>
        <p:grpSp>
          <p:nvGrpSpPr>
            <p:cNvPr id="17432" name="Group 228"/>
            <p:cNvGrpSpPr>
              <a:grpSpLocks noChangeAspect="1"/>
            </p:cNvGrpSpPr>
            <p:nvPr/>
          </p:nvGrpSpPr>
          <p:grpSpPr bwMode="auto">
            <a:xfrm>
              <a:off x="2160" y="2352"/>
              <a:ext cx="810" cy="576"/>
              <a:chOff x="3168" y="2352"/>
              <a:chExt cx="810" cy="576"/>
            </a:xfrm>
          </p:grpSpPr>
          <p:pic>
            <p:nvPicPr>
              <p:cNvPr id="17434" name="Picture 229" descr="BD0730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750" t="14702"/>
              <a:stretch>
                <a:fillRect/>
              </a:stretch>
            </p:blipFill>
            <p:spPr bwMode="gray">
              <a:xfrm>
                <a:off x="3216" y="2400"/>
                <a:ext cx="76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5" name="Rectangle 230"/>
              <p:cNvSpPr>
                <a:spLocks noChangeAspect="1" noChangeArrowheads="1"/>
              </p:cNvSpPr>
              <p:nvPr/>
            </p:nvSpPr>
            <p:spPr bwMode="gray">
              <a:xfrm rot="-1713853">
                <a:off x="3168" y="2544"/>
                <a:ext cx="9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Oval 231"/>
              <p:cNvSpPr>
                <a:spLocks noChangeAspect="1" noChangeArrowheads="1"/>
              </p:cNvSpPr>
              <p:nvPr/>
            </p:nvSpPr>
            <p:spPr bwMode="gray">
              <a:xfrm>
                <a:off x="3168" y="2352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3" name="Oval 232"/>
            <p:cNvSpPr>
              <a:spLocks noChangeAspect="1" noChangeArrowheads="1"/>
            </p:cNvSpPr>
            <p:nvPr/>
          </p:nvSpPr>
          <p:spPr bwMode="gray">
            <a:xfrm>
              <a:off x="2192" y="2532"/>
              <a:ext cx="96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0" name="Group 233"/>
          <p:cNvGrpSpPr>
            <a:grpSpLocks noChangeAspect="1"/>
          </p:cNvGrpSpPr>
          <p:nvPr/>
        </p:nvGrpSpPr>
        <p:grpSpPr bwMode="auto">
          <a:xfrm>
            <a:off x="7772400" y="3530501"/>
            <a:ext cx="1143000" cy="990600"/>
            <a:chOff x="2160" y="2352"/>
            <a:chExt cx="810" cy="576"/>
          </a:xfrm>
        </p:grpSpPr>
        <p:grpSp>
          <p:nvGrpSpPr>
            <p:cNvPr id="17427" name="Group 234"/>
            <p:cNvGrpSpPr>
              <a:grpSpLocks noChangeAspect="1"/>
            </p:cNvGrpSpPr>
            <p:nvPr/>
          </p:nvGrpSpPr>
          <p:grpSpPr bwMode="auto">
            <a:xfrm>
              <a:off x="2160" y="2352"/>
              <a:ext cx="810" cy="576"/>
              <a:chOff x="3168" y="2352"/>
              <a:chExt cx="810" cy="576"/>
            </a:xfrm>
          </p:grpSpPr>
          <p:pic>
            <p:nvPicPr>
              <p:cNvPr id="17429" name="Picture 235" descr="BD0730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750" t="14702"/>
              <a:stretch>
                <a:fillRect/>
              </a:stretch>
            </p:blipFill>
            <p:spPr bwMode="gray">
              <a:xfrm>
                <a:off x="3216" y="2400"/>
                <a:ext cx="76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0" name="Rectangle 236"/>
              <p:cNvSpPr>
                <a:spLocks noChangeAspect="1" noChangeArrowheads="1"/>
              </p:cNvSpPr>
              <p:nvPr/>
            </p:nvSpPr>
            <p:spPr bwMode="gray">
              <a:xfrm rot="-1713853">
                <a:off x="3168" y="2544"/>
                <a:ext cx="9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Oval 237"/>
              <p:cNvSpPr>
                <a:spLocks noChangeAspect="1" noChangeArrowheads="1"/>
              </p:cNvSpPr>
              <p:nvPr/>
            </p:nvSpPr>
            <p:spPr bwMode="gray">
              <a:xfrm>
                <a:off x="3168" y="2352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28" name="Oval 238"/>
            <p:cNvSpPr>
              <a:spLocks noChangeAspect="1" noChangeArrowheads="1"/>
            </p:cNvSpPr>
            <p:nvPr/>
          </p:nvSpPr>
          <p:spPr bwMode="gray">
            <a:xfrm>
              <a:off x="2192" y="2532"/>
              <a:ext cx="96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1" name="Group 239"/>
          <p:cNvGrpSpPr>
            <a:grpSpLocks noChangeAspect="1"/>
          </p:cNvGrpSpPr>
          <p:nvPr/>
        </p:nvGrpSpPr>
        <p:grpSpPr bwMode="auto">
          <a:xfrm>
            <a:off x="7696200" y="2997101"/>
            <a:ext cx="1143000" cy="990600"/>
            <a:chOff x="2160" y="2352"/>
            <a:chExt cx="810" cy="576"/>
          </a:xfrm>
        </p:grpSpPr>
        <p:grpSp>
          <p:nvGrpSpPr>
            <p:cNvPr id="17422" name="Group 240"/>
            <p:cNvGrpSpPr>
              <a:grpSpLocks noChangeAspect="1"/>
            </p:cNvGrpSpPr>
            <p:nvPr/>
          </p:nvGrpSpPr>
          <p:grpSpPr bwMode="auto">
            <a:xfrm>
              <a:off x="2160" y="2352"/>
              <a:ext cx="810" cy="576"/>
              <a:chOff x="3168" y="2352"/>
              <a:chExt cx="810" cy="576"/>
            </a:xfrm>
          </p:grpSpPr>
          <p:pic>
            <p:nvPicPr>
              <p:cNvPr id="17424" name="Picture 241" descr="BD0730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750" t="14702"/>
              <a:stretch>
                <a:fillRect/>
              </a:stretch>
            </p:blipFill>
            <p:spPr bwMode="gray">
              <a:xfrm>
                <a:off x="3216" y="2400"/>
                <a:ext cx="76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5" name="Rectangle 242"/>
              <p:cNvSpPr>
                <a:spLocks noChangeAspect="1" noChangeArrowheads="1"/>
              </p:cNvSpPr>
              <p:nvPr/>
            </p:nvSpPr>
            <p:spPr bwMode="gray">
              <a:xfrm rot="-1713853">
                <a:off x="3168" y="2544"/>
                <a:ext cx="9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Oval 243"/>
              <p:cNvSpPr>
                <a:spLocks noChangeAspect="1" noChangeArrowheads="1"/>
              </p:cNvSpPr>
              <p:nvPr/>
            </p:nvSpPr>
            <p:spPr bwMode="gray">
              <a:xfrm>
                <a:off x="3168" y="2352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23" name="Oval 244"/>
            <p:cNvSpPr>
              <a:spLocks noChangeAspect="1" noChangeArrowheads="1"/>
            </p:cNvSpPr>
            <p:nvPr/>
          </p:nvSpPr>
          <p:spPr bwMode="gray">
            <a:xfrm>
              <a:off x="2192" y="2532"/>
              <a:ext cx="96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5867400" y="4648200"/>
            <a:ext cx="2971800" cy="1805136"/>
          </a:xfrm>
          <a:prstGeom prst="roundRect">
            <a:avLst/>
          </a:prstGeom>
          <a:ln>
            <a:headEnd/>
            <a:tailEnd/>
          </a:ln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אי יציבות תעסוקתית וקושי בפרנסת המשפחה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דימוי עצמי נמוך</a:t>
            </a:r>
            <a:endParaRPr lang="ar-SA" sz="2000" dirty="0">
              <a:latin typeface="Times New Roman (Hebrew)" charset="0"/>
              <a:ea typeface="Times New Roman (Hebrew)" charset="0"/>
              <a:cs typeface="Times New Roman (Hebrew)" charset="0"/>
            </a:endParaRP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קושי בניהול בית וחיי משפחה</a:t>
            </a:r>
            <a:endParaRPr lang="ar-SA" sz="2000" dirty="0">
              <a:latin typeface="Times New Roman (Hebrew)" charset="0"/>
              <a:ea typeface="Times New Roman (Hebrew)" charset="0"/>
              <a:cs typeface="Times New Roman (Hebrew)" charset="0"/>
            </a:endParaRP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ריבוי פציעות ותאונות דרכים</a:t>
            </a:r>
            <a:endParaRPr lang="ar-SA" sz="2000" dirty="0">
              <a:latin typeface="Times New Roman (Hebrew)" charset="0"/>
              <a:ea typeface="Times New Roman (Hebrew)" charset="0"/>
              <a:cs typeface="Times New Roman (Hebrew)" charset="0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he-IL" sz="2000" dirty="0">
              <a:latin typeface="Times New Roman (Hebrew)" charset="0"/>
              <a:ea typeface="Times New Roman (Hebrew)" charset="0"/>
              <a:cs typeface="Times New Roman (Hebrew)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0" y="3109913"/>
            <a:ext cx="9144000" cy="639762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/>
            <a:r>
              <a:rPr lang="he-IL" sz="1200">
                <a:latin typeface="Times New Roman" pitchFamily="18" charset="0"/>
                <a:cs typeface="Times New Roman" pitchFamily="18" charset="0"/>
              </a:rPr>
              <a:t> </a:t>
            </a:r>
            <a:endParaRPr lang="ar-SA" sz="1200">
              <a:latin typeface="Times New Roman" pitchFamily="18" charset="0"/>
              <a:cs typeface="Times New Roman" pitchFamily="18" charset="0"/>
            </a:endParaRPr>
          </a:p>
          <a:p>
            <a:endParaRPr lang="ar-SA"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6148" name="Rectangle 1029"/>
          <p:cNvSpPr>
            <a:spLocks noChangeArrowheads="1"/>
          </p:cNvSpPr>
          <p:nvPr/>
        </p:nvSpPr>
        <p:spPr bwMode="auto">
          <a:xfrm>
            <a:off x="0" y="3109913"/>
            <a:ext cx="9144000" cy="639762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/>
            <a:r>
              <a:rPr lang="he-IL" sz="1200">
                <a:latin typeface="Times New Roman" pitchFamily="18" charset="0"/>
                <a:cs typeface="Times New Roman" pitchFamily="18" charset="0"/>
              </a:rPr>
              <a:t> </a:t>
            </a:r>
            <a:endParaRPr lang="ar-SA" sz="1200">
              <a:latin typeface="Times New Roman" pitchFamily="18" charset="0"/>
              <a:cs typeface="Times New Roman" pitchFamily="18" charset="0"/>
            </a:endParaRPr>
          </a:p>
          <a:p>
            <a:endParaRPr lang="ar-SA"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8" name="AutoShape 1030"/>
          <p:cNvSpPr>
            <a:spLocks noChangeArrowheads="1"/>
          </p:cNvSpPr>
          <p:nvPr/>
        </p:nvSpPr>
        <p:spPr bwMode="auto">
          <a:xfrm>
            <a:off x="1" y="2819400"/>
            <a:ext cx="8763000" cy="2057400"/>
          </a:xfrm>
          <a:prstGeom prst="rightArrow">
            <a:avLst>
              <a:gd name="adj1" fmla="val 50000"/>
              <a:gd name="adj2" fmla="val 100000"/>
            </a:avLst>
          </a:prstGeom>
          <a:ln w="38100">
            <a:solidFill>
              <a:schemeClr val="accent2">
                <a:lumMod val="50000"/>
              </a:schemeClr>
            </a:solidFill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he-IL" sz="2000" b="1" dirty="0">
                <a:solidFill>
                  <a:srgbClr val="000000"/>
                </a:solidFill>
                <a:latin typeface="Times New Roman (Hebrew)" pitchFamily="18" charset="0"/>
                <a:ea typeface="Times New Roman (Hebrew)" pitchFamily="18" charset="0"/>
                <a:cs typeface="Times New Roman (Hebrew)" pitchFamily="18" charset="0"/>
              </a:rPr>
              <a:t>בגרות        </a:t>
            </a:r>
            <a:r>
              <a:rPr lang="he-IL" sz="2000" b="1" dirty="0" err="1">
                <a:solidFill>
                  <a:srgbClr val="000000"/>
                </a:solidFill>
                <a:latin typeface="Times New Roman (Hebrew)" pitchFamily="18" charset="0"/>
                <a:ea typeface="Times New Roman (Hebrew)" pitchFamily="18" charset="0"/>
                <a:cs typeface="Times New Roman (Hebrew)" pitchFamily="18" charset="0"/>
              </a:rPr>
              <a:t>בגרות</a:t>
            </a:r>
            <a:r>
              <a:rPr lang="he-IL" sz="2000" b="1" dirty="0">
                <a:solidFill>
                  <a:srgbClr val="000000"/>
                </a:solidFill>
                <a:latin typeface="Times New Roman (Hebrew)" pitchFamily="18" charset="0"/>
                <a:ea typeface="Times New Roman (Hebrew)" pitchFamily="18" charset="0"/>
                <a:cs typeface="Times New Roman (Hebrew)" pitchFamily="18" charset="0"/>
              </a:rPr>
              <a:t> מוקדמת       גיל ההתבגרות          גיל בית הספר      גיל הגן</a:t>
            </a:r>
          </a:p>
          <a:p>
            <a:pPr algn="r" rtl="1"/>
            <a:r>
              <a:rPr lang="he-IL" sz="2000" b="1" dirty="0">
                <a:solidFill>
                  <a:srgbClr val="000000"/>
                </a:solidFill>
                <a:latin typeface="Times New Roman (Hebrew)" pitchFamily="18" charset="0"/>
                <a:ea typeface="Times New Roman (Hebrew)" pitchFamily="18" charset="0"/>
                <a:cs typeface="Times New Roman (Hebrew)" pitchFamily="18" charset="0"/>
              </a:rPr>
              <a:t>                           18+                 13-18                      6-13            (עד 6)</a:t>
            </a:r>
          </a:p>
          <a:p>
            <a:pPr rtl="1"/>
            <a:r>
              <a:rPr lang="he-IL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                       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31"/>
          <p:cNvSpPr>
            <a:spLocks noChangeShapeType="1"/>
          </p:cNvSpPr>
          <p:nvPr/>
        </p:nvSpPr>
        <p:spPr bwMode="auto">
          <a:xfrm>
            <a:off x="6019800" y="2996952"/>
            <a:ext cx="0" cy="57150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3" name="Line 1032"/>
          <p:cNvSpPr>
            <a:spLocks noChangeShapeType="1"/>
          </p:cNvSpPr>
          <p:nvPr/>
        </p:nvSpPr>
        <p:spPr bwMode="auto">
          <a:xfrm>
            <a:off x="2819400" y="2133600"/>
            <a:ext cx="0" cy="5715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33"/>
          <p:cNvSpPr>
            <a:spLocks noChangeShapeType="1"/>
          </p:cNvSpPr>
          <p:nvPr/>
        </p:nvSpPr>
        <p:spPr bwMode="auto">
          <a:xfrm>
            <a:off x="7451725" y="4038600"/>
            <a:ext cx="0" cy="571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Line 1034"/>
          <p:cNvSpPr>
            <a:spLocks noChangeShapeType="1"/>
          </p:cNvSpPr>
          <p:nvPr/>
        </p:nvSpPr>
        <p:spPr bwMode="auto">
          <a:xfrm>
            <a:off x="1143000" y="4038600"/>
            <a:ext cx="0" cy="571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Line 1035"/>
          <p:cNvSpPr>
            <a:spLocks noChangeShapeType="1"/>
          </p:cNvSpPr>
          <p:nvPr/>
        </p:nvSpPr>
        <p:spPr bwMode="auto">
          <a:xfrm>
            <a:off x="4572000" y="4076700"/>
            <a:ext cx="0" cy="571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 Box 1036"/>
          <p:cNvSpPr txBox="1">
            <a:spLocks noChangeArrowheads="1"/>
          </p:cNvSpPr>
          <p:nvPr/>
        </p:nvSpPr>
        <p:spPr bwMode="auto">
          <a:xfrm>
            <a:off x="533400" y="4648200"/>
            <a:ext cx="1466850" cy="914400"/>
          </a:xfrm>
          <a:prstGeom prst="roundRect">
            <a:avLst/>
          </a:prstGeom>
          <a:ln>
            <a:headEnd/>
            <a:tailEnd/>
          </a:ln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he-IL" sz="2000">
                <a:latin typeface="Times New Roman (Hebrew)" charset="0"/>
                <a:ea typeface="Times New Roman (Hebrew)" charset="0"/>
                <a:cs typeface="Times New Roman (Hebrew)" charset="0"/>
              </a:rPr>
              <a:t>בעיות התנהגות</a:t>
            </a:r>
          </a:p>
          <a:p>
            <a:pPr algn="ctr" rtl="1" fontAlgn="auto">
              <a:spcAft>
                <a:spcPts val="0"/>
              </a:spcAft>
              <a:defRPr/>
            </a:pPr>
            <a:endParaRPr lang="en-US" sz="2000">
              <a:latin typeface="Times New Roman (Hebrew)" charset="0"/>
              <a:ea typeface="Times New Roman (Hebrew)" charset="0"/>
              <a:cs typeface="Times New Roman (Hebrew)" charset="0"/>
            </a:endParaRPr>
          </a:p>
        </p:txBody>
      </p:sp>
      <p:sp>
        <p:nvSpPr>
          <p:cNvPr id="15" name="Text Box 1037"/>
          <p:cNvSpPr txBox="1">
            <a:spLocks noChangeArrowheads="1"/>
          </p:cNvSpPr>
          <p:nvPr/>
        </p:nvSpPr>
        <p:spPr bwMode="auto">
          <a:xfrm>
            <a:off x="2438400" y="4648200"/>
            <a:ext cx="2971800" cy="1949152"/>
          </a:xfrm>
          <a:prstGeom prst="roundRect">
            <a:avLst/>
          </a:prstGeom>
          <a:ln>
            <a:headEnd/>
            <a:tailEnd/>
          </a:ln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קשיים בלימודים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התנהגות אנטי חברתית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דימוי עצמי נמוך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ריבוי עברות על החוק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נטייה לעישון בגיל מוקדם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ריבוי פציעות</a:t>
            </a:r>
          </a:p>
        </p:txBody>
      </p:sp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1638300" y="980728"/>
            <a:ext cx="2247900" cy="1991072"/>
          </a:xfrm>
          <a:prstGeom prst="roundRect">
            <a:avLst/>
          </a:prstGeom>
          <a:ln>
            <a:headEnd/>
            <a:tailEnd/>
          </a:ln>
          <a:scene3d>
            <a:camera prst="perspective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בעיות התנהגות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קשיים בלימודים 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קושי חברתי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דימוי עצמי נמוך</a:t>
            </a:r>
            <a:endParaRPr lang="he-I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039"/>
          <p:cNvSpPr>
            <a:spLocks noChangeShapeType="1"/>
          </p:cNvSpPr>
          <p:nvPr/>
        </p:nvSpPr>
        <p:spPr bwMode="auto">
          <a:xfrm>
            <a:off x="2819400" y="2971800"/>
            <a:ext cx="0" cy="57150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Box 1040"/>
          <p:cNvSpPr txBox="1">
            <a:spLocks noChangeArrowheads="1"/>
          </p:cNvSpPr>
          <p:nvPr/>
        </p:nvSpPr>
        <p:spPr bwMode="auto">
          <a:xfrm>
            <a:off x="923046" y="-27384"/>
            <a:ext cx="8028159" cy="830997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השלכות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ADHD </a:t>
            </a:r>
            <a:r>
              <a:rPr lang="he-I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 במהלך החיים- עם מה מתמודד לאורך חייו מי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שאינו מטופל?</a:t>
            </a:r>
          </a:p>
        </p:txBody>
      </p:sp>
      <p:sp>
        <p:nvSpPr>
          <p:cNvPr id="6162" name="Rectangle 1041"/>
          <p:cNvSpPr>
            <a:spLocks noChangeArrowheads="1"/>
          </p:cNvSpPr>
          <p:nvPr/>
        </p:nvSpPr>
        <p:spPr bwMode="auto">
          <a:xfrm>
            <a:off x="0" y="5805264"/>
            <a:ext cx="9144000" cy="274638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Wartsburg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ADHD symposium 2007</a:t>
            </a:r>
            <a:r>
              <a:rPr lang="en-US" sz="1000" b="1" dirty="0">
                <a:latin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4495800" y="1340768"/>
            <a:ext cx="3124200" cy="1656184"/>
          </a:xfrm>
          <a:prstGeom prst="roundRect">
            <a:avLst/>
          </a:prstGeom>
          <a:ln>
            <a:headEnd/>
            <a:tailEnd/>
          </a:ln>
          <a:scene3d>
            <a:camera prst="perspective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קושי וכשלון במסגרת לימודית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אי יציבות תעסוקתית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דימוי עצמי נמוך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נטייה להתמכרויות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e-IL" sz="2000" dirty="0">
                <a:latin typeface="Times New Roman (Hebrew)" charset="0"/>
                <a:ea typeface="Times New Roman (Hebrew)" charset="0"/>
                <a:cs typeface="Times New Roman (Hebrew)" charset="0"/>
              </a:rPr>
              <a:t>ריבוי פציעות ותאונות דרכים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2895600" y="2133600"/>
            <a:ext cx="1676400" cy="1219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en-GB" sz="2400" b="1" dirty="0">
                <a:latin typeface="Arial" pitchFamily="34" charset="0"/>
                <a:cs typeface="Arial" pitchFamily="34" charset="0"/>
              </a:rPr>
              <a:t>Adult</a:t>
            </a:r>
          </a:p>
          <a:p>
            <a:pPr algn="ctr" eaLnBrk="0" hangingPunct="0"/>
            <a:r>
              <a:rPr lang="en-GB" sz="2400" b="1" dirty="0">
                <a:latin typeface="Arial" pitchFamily="34" charset="0"/>
                <a:cs typeface="Arial" pitchFamily="34" charset="0"/>
              </a:rPr>
              <a:t>ADHD</a:t>
            </a:r>
            <a:endParaRPr lang="en-GB" sz="2400" b="1" dirty="0"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4419600" y="2628528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e-IL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2340" name="Picture 4" descr="TRAFF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48200"/>
            <a:ext cx="1828800" cy="122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2341" name="Picture 5" descr="PI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8400"/>
            <a:ext cx="122396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2342" name="Picture 6" descr="MEE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44824"/>
            <a:ext cx="1600200" cy="106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2344" name="Picture 8" descr="MARRI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581128"/>
            <a:ext cx="110172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234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7145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347" name="AutoShape 11"/>
          <p:cNvSpPr>
            <a:spLocks noChangeArrowheads="1"/>
          </p:cNvSpPr>
          <p:nvPr/>
        </p:nvSpPr>
        <p:spPr bwMode="auto">
          <a:xfrm rot="-2334163">
            <a:off x="3884969" y="1778478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e-I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8" name="AutoShape 12"/>
          <p:cNvSpPr>
            <a:spLocks noChangeArrowheads="1"/>
          </p:cNvSpPr>
          <p:nvPr/>
        </p:nvSpPr>
        <p:spPr bwMode="auto">
          <a:xfrm rot="2291643">
            <a:off x="4038600" y="3200400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e-I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 rot="3810824">
            <a:off x="3529058" y="3823023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e-I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50" name="AutoShape 14"/>
          <p:cNvSpPr>
            <a:spLocks noChangeArrowheads="1"/>
          </p:cNvSpPr>
          <p:nvPr/>
        </p:nvSpPr>
        <p:spPr bwMode="auto">
          <a:xfrm rot="7760468">
            <a:off x="2324100" y="3744936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e-I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51" name="AutoShape 15"/>
          <p:cNvSpPr>
            <a:spLocks noChangeArrowheads="1"/>
          </p:cNvSpPr>
          <p:nvPr/>
        </p:nvSpPr>
        <p:spPr bwMode="auto">
          <a:xfrm rot="10751240">
            <a:off x="1905000" y="2647172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1"/>
            <a:endParaRPr lang="en-US" sz="180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42352" name="AutoShape 16"/>
          <p:cNvSpPr>
            <a:spLocks noChangeArrowheads="1"/>
          </p:cNvSpPr>
          <p:nvPr/>
        </p:nvSpPr>
        <p:spPr bwMode="auto">
          <a:xfrm rot="-8456250">
            <a:off x="2209800" y="1707905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e-IL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6391275" y="274638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>
                <a:latin typeface="Arial" pitchFamily="34" charset="0"/>
                <a:cs typeface="Arial" pitchFamily="34" charset="0"/>
              </a:rPr>
              <a:t>School</a:t>
            </a: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6012160" y="3068960"/>
            <a:ext cx="2847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 dirty="0">
                <a:latin typeface="Arial" pitchFamily="34" charset="0"/>
                <a:cs typeface="Arial" pitchFamily="34" charset="0"/>
              </a:rPr>
              <a:t>Occupational status</a:t>
            </a:r>
          </a:p>
          <a:p>
            <a:pPr algn="ctr" eaLnBrk="0" hangingPunct="0"/>
            <a:r>
              <a:rPr lang="en-GB" b="1" dirty="0">
                <a:latin typeface="Arial" pitchFamily="34" charset="0"/>
                <a:cs typeface="Arial" pitchFamily="34" charset="0"/>
              </a:rPr>
              <a:t>Social/financial status</a:t>
            </a: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5191125" y="5303838"/>
            <a:ext cx="238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>
                <a:latin typeface="Arial" pitchFamily="34" charset="0"/>
                <a:cs typeface="Arial" pitchFamily="34" charset="0"/>
              </a:rPr>
              <a:t>Peer relationships</a:t>
            </a: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3497263" y="6294438"/>
            <a:ext cx="1817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>
                <a:latin typeface="Arial" pitchFamily="34" charset="0"/>
                <a:cs typeface="Arial" pitchFamily="34" charset="0"/>
              </a:rPr>
              <a:t>Marital status</a:t>
            </a: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708025" y="5913438"/>
            <a:ext cx="220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>
                <a:latin typeface="Arial" pitchFamily="34" charset="0"/>
                <a:cs typeface="Arial" pitchFamily="34" charset="0"/>
              </a:rPr>
              <a:t>Traffic accidents</a:t>
            </a: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381000" y="4237038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GB" b="1">
                <a:latin typeface="Arial" pitchFamily="34" charset="0"/>
                <a:cs typeface="Arial" pitchFamily="34" charset="0"/>
              </a:rPr>
              <a:t>Drug abuse</a:t>
            </a:r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269875" y="1874838"/>
            <a:ext cx="169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b="1">
                <a:latin typeface="Arial" pitchFamily="34" charset="0"/>
                <a:cs typeface="Arial" pitchFamily="34" charset="0"/>
              </a:rPr>
              <a:t>Delinquency</a:t>
            </a:r>
          </a:p>
        </p:txBody>
      </p:sp>
      <p:pic>
        <p:nvPicPr>
          <p:cNvPr id="88089" name="Picture 25" descr="http://www.petrospot.com/_images/academic_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09600"/>
            <a:ext cx="16637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91" name="Picture 27" descr="http://www.ilocarib.org.tt/childlabour/picts/2006_wdacl_togeth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6575" y="3810000"/>
            <a:ext cx="1774825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/>
              <a:t>Sufferers are far more likely to: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8750" y="6400800"/>
            <a:ext cx="608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>
                <a:latin typeface="TimesTen-Italic" charset="0"/>
              </a:rPr>
              <a:t>Clinical Child and Family Psychology Review, Vol. 5, No. 2, June 2002 ( </a:t>
            </a:r>
            <a:r>
              <a:rPr lang="en-US" sz="1400">
                <a:latin typeface="TimesTen-Roman" charset="0"/>
              </a:rPr>
              <a:t>C</a:t>
            </a:r>
            <a:r>
              <a:rPr lang="en-US" sz="1400">
                <a:latin typeface="MTSY" charset="0"/>
              </a:rPr>
              <a:t>° </a:t>
            </a:r>
            <a:r>
              <a:rPr lang="en-US" sz="1400" i="1">
                <a:latin typeface="TimesTen-Italic" charset="0"/>
              </a:rPr>
              <a:t>2002)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67544" y="764704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1419225" y="342900"/>
            <a:ext cx="7124700" cy="1311275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1"/>
            <a:r>
              <a:rPr lang="he-IL" sz="3200" b="1">
                <a:cs typeface="Arial" pitchFamily="34" charset="0"/>
              </a:rPr>
              <a:t>כיצד ניתן לסייע לילד ולמשפחתו להבין טוב</a:t>
            </a:r>
          </a:p>
          <a:p>
            <a:pPr algn="ctr" rtl="1"/>
            <a:r>
              <a:rPr lang="he-IL" sz="3200" b="1">
                <a:cs typeface="Arial" pitchFamily="34" charset="0"/>
              </a:rPr>
              <a:t> יותר את הצורך באבחון וטיפול?</a:t>
            </a:r>
            <a:endParaRPr lang="en-US" sz="3200" b="1">
              <a:cs typeface="Arial" pitchFamily="34" charset="0"/>
            </a:endParaRPr>
          </a:p>
        </p:txBody>
      </p:sp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1005574" y="1916832"/>
            <a:ext cx="7742890" cy="433965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>
              <a:buFontTx/>
              <a:buChar char="•"/>
            </a:pPr>
            <a:r>
              <a:rPr lang="he-IL" dirty="0">
                <a:cs typeface="Arial" pitchFamily="34" charset="0"/>
              </a:rPr>
              <a:t> מתן מענה לשאלות והסברים מגורם מהימן מאזן את השפעתן </a:t>
            </a:r>
          </a:p>
          <a:p>
            <a:pPr algn="r" rtl="1"/>
            <a:r>
              <a:rPr lang="he-IL" dirty="0">
                <a:cs typeface="Arial" pitchFamily="34" charset="0"/>
              </a:rPr>
              <a:t>של שמועות נפוצות ומידע לא מבוסס</a:t>
            </a:r>
          </a:p>
          <a:p>
            <a:pPr algn="r" rtl="1"/>
            <a:endParaRPr lang="he-IL" dirty="0">
              <a:cs typeface="Arial" pitchFamily="34" charset="0"/>
            </a:endParaRPr>
          </a:p>
          <a:p>
            <a:pPr algn="r" rtl="1">
              <a:buFontTx/>
              <a:buChar char="•"/>
            </a:pPr>
            <a:r>
              <a:rPr lang="he-IL" dirty="0">
                <a:cs typeface="Arial" pitchFamily="34" charset="0"/>
              </a:rPr>
              <a:t> הכרות עם האופן בו ההפרעה מתבטאת בזמן בו הילד נמצא</a:t>
            </a:r>
          </a:p>
          <a:p>
            <a:pPr algn="r" rtl="1"/>
            <a:r>
              <a:rPr lang="he-IL" dirty="0">
                <a:cs typeface="Arial" pitchFamily="34" charset="0"/>
              </a:rPr>
              <a:t>עם ההורים (אחר הצהרים) מסייעת להורה לשייך קשיים יום</a:t>
            </a:r>
          </a:p>
          <a:p>
            <a:pPr algn="r" rtl="1"/>
            <a:r>
              <a:rPr lang="he-IL" dirty="0">
                <a:cs typeface="Arial" pitchFamily="34" charset="0"/>
              </a:rPr>
              <a:t>יומיים ללקות ממנה סובל ילדו ולשתף פעולה עם התהליך.</a:t>
            </a:r>
          </a:p>
          <a:p>
            <a:pPr algn="r" rtl="1"/>
            <a:r>
              <a:rPr lang="he-IL" b="1" dirty="0">
                <a:cs typeface="Arial" pitchFamily="34" charset="0"/>
              </a:rPr>
              <a:t>קבלת ההחלטה המושכלת- על ידי קבלת תמיכה מאנשי מקצוע</a:t>
            </a:r>
          </a:p>
          <a:p>
            <a:pPr algn="ctr" rtl="1"/>
            <a:r>
              <a:rPr lang="he-IL" b="1" dirty="0">
                <a:cs typeface="Arial" pitchFamily="34" charset="0"/>
              </a:rPr>
              <a:t> ולא רק דעה של מכרים</a:t>
            </a:r>
            <a:endParaRPr lang="en-US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27385"/>
            <a:ext cx="4109396" cy="710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5525903" y="558800"/>
            <a:ext cx="2712602" cy="646331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שאלון להורה: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16016" y="1343665"/>
            <a:ext cx="4427984" cy="4893647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cs typeface="Arial" pitchFamily="34" charset="0"/>
              </a:rPr>
              <a:t>מתן השאלון על ידי הצוות החינוכי</a:t>
            </a:r>
            <a:r>
              <a:rPr lang="he-IL" dirty="0">
                <a:cs typeface="Arial" pitchFamily="34" charset="0"/>
              </a:rPr>
              <a:t> :</a:t>
            </a:r>
          </a:p>
          <a:p>
            <a:pPr algn="r" rtl="1"/>
            <a:endParaRPr lang="he-IL" dirty="0">
              <a:cs typeface="Arial" pitchFamily="34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he-IL" dirty="0">
                <a:cs typeface="Arial" pitchFamily="34" charset="0"/>
              </a:rPr>
              <a:t>המורה הוא שותף פעיל במאמץ לקדם ולסייע לילד למצות את הפוטנציאל בכל תחומי החיים, לא רק בבית הספר.</a:t>
            </a:r>
          </a:p>
          <a:p>
            <a:pPr algn="r" rtl="1">
              <a:buFont typeface="Wingdings" pitchFamily="2" charset="2"/>
              <a:buChar char="v"/>
            </a:pPr>
            <a:r>
              <a:rPr lang="he-IL" dirty="0">
                <a:cs typeface="Arial" pitchFamily="34" charset="0"/>
              </a:rPr>
              <a:t>המורה כאיש מקצוע מצביע על אפשרות קיומו של קושי ומיד נותן גם כלי להתמודדות. </a:t>
            </a:r>
          </a:p>
          <a:p>
            <a:pPr algn="r" rtl="1">
              <a:buFont typeface="Wingdings" pitchFamily="2" charset="2"/>
              <a:buChar char="v"/>
            </a:pPr>
            <a:r>
              <a:rPr lang="he-IL" dirty="0">
                <a:cs typeface="Arial" pitchFamily="34" charset="0"/>
              </a:rPr>
              <a:t>קל יותר לרתום את ההורים לתהליך. 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1195082" y="612775"/>
            <a:ext cx="7088800" cy="1477328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cs typeface="Arial" pitchFamily="34" charset="0"/>
              </a:rPr>
              <a:t>כיצד ניתן לזהות הפרעת קשב וריכוז?</a:t>
            </a:r>
            <a:endParaRPr lang="en-US" sz="3600" b="1" dirty="0">
              <a:cs typeface="Arial" pitchFamily="34" charset="0"/>
            </a:endParaRPr>
          </a:p>
          <a:p>
            <a:pPr algn="ctr"/>
            <a:endParaRPr lang="en-US" sz="3600" b="1" dirty="0">
              <a:cs typeface="Arial" pitchFamily="34" charset="0"/>
            </a:endParaRPr>
          </a:p>
        </p:txBody>
      </p:sp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1263650" y="1752600"/>
            <a:ext cx="7291388" cy="954107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/>
            <a:endParaRPr lang="he-IL" sz="2000" dirty="0">
              <a:cs typeface="Arial" pitchFamily="34" charset="0"/>
            </a:endParaRPr>
          </a:p>
          <a:p>
            <a:pPr algn="r" rtl="1"/>
            <a:endParaRPr lang="en-US" dirty="0">
              <a:cs typeface="Arial" pitchFamily="34" charset="0"/>
            </a:endParaRPr>
          </a:p>
        </p:txBody>
      </p:sp>
      <p:sp>
        <p:nvSpPr>
          <p:cNvPr id="7172" name="Rectangle 1028"/>
          <p:cNvSpPr>
            <a:spLocks noChangeArrowheads="1"/>
          </p:cNvSpPr>
          <p:nvPr/>
        </p:nvSpPr>
        <p:spPr bwMode="auto">
          <a:xfrm>
            <a:off x="-152400" y="6553200"/>
            <a:ext cx="9144000" cy="274638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sz="1200" b="1" dirty="0">
                <a:latin typeface="OceanSansMM-It_648_572_" charset="0"/>
                <a:cs typeface="Times New Roman" pitchFamily="18" charset="0"/>
              </a:rPr>
              <a:t>  ד"ר איריס מנור, "לחיות עם הפרעת קשב וריכוז", הוצאת דיונון, </a:t>
            </a:r>
            <a:r>
              <a:rPr lang="he-IL" sz="1200" b="1" dirty="0" err="1">
                <a:latin typeface="OceanSansMM-It_648_572_" charset="0"/>
                <a:cs typeface="Times New Roman" pitchFamily="18" charset="0"/>
              </a:rPr>
              <a:t>עמ</a:t>
            </a:r>
            <a:r>
              <a:rPr lang="he-IL" sz="1200" b="1" dirty="0">
                <a:latin typeface="OceanSansMM-It_648_572_" charset="0"/>
                <a:cs typeface="Times New Roman" pitchFamily="18" charset="0"/>
              </a:rPr>
              <a:t>'  32-33, 2003</a:t>
            </a:r>
            <a:r>
              <a:rPr lang="en-US" sz="900" b="1" dirty="0"/>
              <a:t> </a:t>
            </a:r>
            <a:endParaRPr lang="en-US" b="1" dirty="0">
              <a:latin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722446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447800"/>
            <a:ext cx="4217672" cy="48006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he-IL" sz="2800" b="1" dirty="0"/>
              <a:t>טבלה להערכת קושי אפשרי בתפקוד:</a:t>
            </a:r>
          </a:p>
          <a:p>
            <a:pPr algn="r" rtl="1"/>
            <a:r>
              <a:rPr lang="he-IL" sz="2800" dirty="0"/>
              <a:t>איתור קושי תפקודי</a:t>
            </a:r>
          </a:p>
          <a:p>
            <a:pPr algn="r" rtl="1"/>
            <a:r>
              <a:rPr lang="he-IL" sz="2800" dirty="0"/>
              <a:t>איתור קושי רגשי</a:t>
            </a:r>
          </a:p>
          <a:p>
            <a:pPr algn="r" rtl="1"/>
            <a:r>
              <a:rPr lang="he-IL" sz="2800" dirty="0"/>
              <a:t>יעילות טיפול תרופתי והתנהגותי</a:t>
            </a:r>
          </a:p>
          <a:p>
            <a:pPr algn="r" rtl="1"/>
            <a:r>
              <a:rPr lang="he-IL" sz="2800" dirty="0"/>
              <a:t> צרכים ויעדים טיפוליים </a:t>
            </a:r>
          </a:p>
          <a:p>
            <a:pPr algn="r" rtl="1"/>
            <a:r>
              <a:rPr lang="he-IL" sz="2800" dirty="0"/>
              <a:t>מעקב אחר יעילות טיפול.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888432" cy="559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19238" y="908050"/>
            <a:ext cx="7048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600" b="1"/>
              <a:t>ליווי הילד והמשפחה בתחילת הטיפול</a:t>
            </a:r>
            <a:endParaRPr lang="en-US" sz="3600" b="1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44675"/>
            <a:ext cx="4535487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59984" y="2708275"/>
            <a:ext cx="3680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dirty="0"/>
              <a:t>מענה מקצועי לשאלות ובעיות </a:t>
            </a:r>
          </a:p>
          <a:p>
            <a:pPr algn="r" rtl="1"/>
            <a:r>
              <a:rPr lang="he-IL" dirty="0"/>
              <a:t>שאופייניות לתחילת טיפול</a:t>
            </a:r>
          </a:p>
          <a:p>
            <a:pPr algn="r" rtl="1"/>
            <a:r>
              <a:rPr lang="he-IL" dirty="0"/>
              <a:t>תרופתי בהפרעת קשב וריכוז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992" y="1484784"/>
            <a:ext cx="50238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תודה רבה</a:t>
            </a:r>
            <a:endParaRPr lang="en-US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Guttman Yad-Brush" pitchFamily="2" charset="-79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27" y="2348880"/>
            <a:ext cx="3346029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6553200" y="914400"/>
            <a:ext cx="2200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cs"/>
                <a:ea typeface="+mn-cs"/>
              </a:rPr>
              <a:t>שמעתי ש...</a:t>
            </a:r>
            <a:endParaRPr 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6765" y="1700808"/>
            <a:ext cx="7707308" cy="1428214"/>
          </a:xfrm>
          <a:prstGeom prst="wedgeEllipseCallout">
            <a:avLst>
              <a:gd name="adj1" fmla="val -24952"/>
              <a:gd name="adj2" fmla="val 138973"/>
            </a:avLst>
          </a:prstGeom>
          <a:ln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he-IL" b="1" dirty="0">
                <a:cs typeface="Guttman Yad-Brush" pitchFamily="2" charset="-79"/>
              </a:rPr>
              <a:t>"הפרעת קשב היא אופנה, פעם , </a:t>
            </a:r>
          </a:p>
          <a:p>
            <a:pPr algn="ctr" rtl="1"/>
            <a:r>
              <a:rPr lang="he-IL" b="1" dirty="0">
                <a:cs typeface="Guttman Yad-Brush" pitchFamily="2" charset="-79"/>
              </a:rPr>
              <a:t>חיו והסתדרו מצוין בלי להכיר </a:t>
            </a:r>
            <a:r>
              <a:rPr lang="he-IL" b="1" dirty="0" err="1">
                <a:cs typeface="Guttman Yad-Brush" pitchFamily="2" charset="-79"/>
              </a:rPr>
              <a:t>בה.</a:t>
            </a:r>
            <a:r>
              <a:rPr lang="he-IL" b="1" dirty="0">
                <a:cs typeface="Guttman Yad-Brush" pitchFamily="2" charset="-79"/>
              </a:rPr>
              <a:t>"</a:t>
            </a:r>
            <a:endParaRPr lang="en-US" b="1" dirty="0">
              <a:cs typeface="Guttman Yad-Brush" pitchFamily="2" charset="-79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576" y="3789040"/>
            <a:ext cx="7964040" cy="2123658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 dirty="0">
                <a:cs typeface="Arial" pitchFamily="34" charset="0"/>
              </a:rPr>
              <a:t>היום, ישנם בעלי אינטרסים שמעוניינים להרוויח מהעיסוק ב </a:t>
            </a:r>
            <a:r>
              <a:rPr lang="en-US" dirty="0">
                <a:cs typeface="Arial" pitchFamily="34" charset="0"/>
              </a:rPr>
              <a:t>ADHD</a:t>
            </a:r>
          </a:p>
          <a:p>
            <a:pPr algn="r" rtl="1"/>
            <a:r>
              <a:rPr lang="he-IL" dirty="0">
                <a:cs typeface="Arial" pitchFamily="34" charset="0"/>
              </a:rPr>
              <a:t>הילדים מפונקים יותר ולא מתאמצים</a:t>
            </a:r>
          </a:p>
          <a:p>
            <a:pPr algn="r" rtl="1"/>
            <a:r>
              <a:rPr lang="he-IL" dirty="0">
                <a:cs typeface="Arial" pitchFamily="34" charset="0"/>
              </a:rPr>
              <a:t>לכל אחד קשה להתרכז ...</a:t>
            </a:r>
          </a:p>
          <a:p>
            <a:pPr algn="r" rtl="1"/>
            <a:r>
              <a:rPr lang="he-IL" dirty="0">
                <a:cs typeface="Arial" pitchFamily="34" charset="0"/>
              </a:rPr>
              <a:t>                                                    ועוד........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26"/>
          <p:cNvSpPr txBox="1">
            <a:spLocks noChangeArrowheads="1"/>
          </p:cNvSpPr>
          <p:nvPr/>
        </p:nvSpPr>
        <p:spPr bwMode="auto">
          <a:xfrm>
            <a:off x="1259632" y="1052736"/>
            <a:ext cx="7157793" cy="5539978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 dirty="0">
                <a:cs typeface="Arial" pitchFamily="34" charset="0"/>
              </a:rPr>
              <a:t>נכון, בעבר לא אבחנו וטיפלו בהפרעת קשב וריכוז כמו היום, </a:t>
            </a:r>
          </a:p>
          <a:p>
            <a:pPr algn="r" rtl="1"/>
            <a:r>
              <a:rPr lang="he-IL" dirty="0">
                <a:cs typeface="Arial" pitchFamily="34" charset="0"/>
              </a:rPr>
              <a:t>כמו גם במצבים רפואיים אחרים</a:t>
            </a:r>
          </a:p>
          <a:p>
            <a:pPr algn="r" rtl="1"/>
            <a:r>
              <a:rPr lang="he-IL" dirty="0">
                <a:cs typeface="Arial" pitchFamily="34" charset="0"/>
              </a:rPr>
              <a:t>                     (לחץ דם, סוכרת, מחלות אונקולוגיות). </a:t>
            </a:r>
          </a:p>
          <a:p>
            <a:pPr algn="r" rtl="1"/>
            <a:endParaRPr lang="he-IL" b="1" dirty="0">
              <a:cs typeface="Arial" pitchFamily="34" charset="0"/>
            </a:endParaRPr>
          </a:p>
          <a:p>
            <a:pPr algn="r" rtl="1"/>
            <a:r>
              <a:rPr lang="he-IL" b="1" dirty="0">
                <a:cs typeface="Arial" pitchFamily="34" charset="0"/>
              </a:rPr>
              <a:t>השאלה:  כיצד מושפעים חייו של אדם שאינו מטופל?</a:t>
            </a:r>
          </a:p>
          <a:p>
            <a:pPr algn="ctr" rtl="1"/>
            <a:r>
              <a:rPr lang="he-IL" dirty="0">
                <a:latin typeface="Guttman Yad-Brush" pitchFamily="2" charset="-79"/>
                <a:cs typeface="Guttman Yad-Brush" pitchFamily="2" charset="-79"/>
              </a:rPr>
              <a:t>יש לעודד קבלת </a:t>
            </a:r>
            <a:r>
              <a:rPr lang="he-IL" u="sng" dirty="0">
                <a:latin typeface="Guttman Yad-Brush" pitchFamily="2" charset="-79"/>
                <a:cs typeface="Guttman Yad-Brush" pitchFamily="2" charset="-79"/>
              </a:rPr>
              <a:t>החלטות מושכלות </a:t>
            </a:r>
          </a:p>
          <a:p>
            <a:pPr algn="ctr" rtl="1"/>
            <a:r>
              <a:rPr lang="he-IL" dirty="0">
                <a:latin typeface="Guttman Yad-Brush" pitchFamily="2" charset="-79"/>
                <a:cs typeface="Guttman Yad-Brush" pitchFamily="2" charset="-79"/>
              </a:rPr>
              <a:t>בכל הקשור לביצוע אבחון ומתן טיפול </a:t>
            </a:r>
          </a:p>
          <a:p>
            <a:pPr algn="ctr" rtl="1"/>
            <a:r>
              <a:rPr lang="he-IL" dirty="0">
                <a:latin typeface="Guttman Yad-Brush" pitchFamily="2" charset="-79"/>
                <a:cs typeface="Guttman Yad-Brush" pitchFamily="2" charset="-79"/>
              </a:rPr>
              <a:t>למתמודדים עם בעיות קשב וריכוז</a:t>
            </a:r>
            <a:r>
              <a:rPr lang="he-IL" dirty="0">
                <a:cs typeface="Arial" pitchFamily="34" charset="0"/>
              </a:rPr>
              <a:t>.</a:t>
            </a:r>
          </a:p>
          <a:p>
            <a:pPr algn="r" rtl="1"/>
            <a:endParaRPr lang="he-IL" dirty="0">
              <a:cs typeface="Arial" pitchFamily="34" charset="0"/>
            </a:endParaRPr>
          </a:p>
          <a:p>
            <a:pPr algn="r" rtl="1"/>
            <a:r>
              <a:rPr lang="he-IL" sz="2800" b="1" dirty="0">
                <a:cs typeface="Arial" pitchFamily="34" charset="0"/>
              </a:rPr>
              <a:t>     מה גילו אנשי המדע לגבי </a:t>
            </a:r>
            <a:r>
              <a:rPr lang="en-US" sz="2800" b="1" dirty="0">
                <a:cs typeface="Arial" pitchFamily="34" charset="0"/>
              </a:rPr>
              <a:t>ADHD</a:t>
            </a:r>
            <a:r>
              <a:rPr lang="he-IL" sz="2800" b="1" dirty="0">
                <a:cs typeface="Arial" pitchFamily="34" charset="0"/>
              </a:rPr>
              <a:t>? </a:t>
            </a:r>
            <a:endParaRPr lang="en-US" sz="2800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7985125" y="2173288"/>
            <a:ext cx="184150" cy="45720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73801" y="1716088"/>
            <a:ext cx="8582862" cy="433965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>
              <a:buFontTx/>
              <a:buChar char="•"/>
            </a:pPr>
            <a:r>
              <a:rPr lang="he-IL" dirty="0">
                <a:cs typeface="Arial" pitchFamily="34" charset="0"/>
              </a:rPr>
              <a:t>ההפרעה היא בעלת רקע תורשתי. </a:t>
            </a:r>
          </a:p>
          <a:p>
            <a:pPr algn="r" rtl="1">
              <a:buFontTx/>
              <a:buChar char="•"/>
            </a:pPr>
            <a:r>
              <a:rPr lang="he-IL" dirty="0">
                <a:cs typeface="Arial" pitchFamily="34" charset="0"/>
              </a:rPr>
              <a:t>זוהתה עוד במאה ה-19, בשם "נזק מוחי מזערי" ועם התפתחות ההבנה</a:t>
            </a:r>
          </a:p>
          <a:p>
            <a:pPr algn="r" rtl="1"/>
            <a:r>
              <a:rPr lang="he-IL" dirty="0">
                <a:cs typeface="Arial" pitchFamily="34" charset="0"/>
              </a:rPr>
              <a:t> לגביה שונתה גם הטרמינולוגיה.</a:t>
            </a:r>
          </a:p>
          <a:p>
            <a:pPr algn="r" rtl="1">
              <a:buFontTx/>
              <a:buChar char="•"/>
            </a:pPr>
            <a:r>
              <a:rPr lang="he-IL" dirty="0">
                <a:cs typeface="Arial" pitchFamily="34" charset="0"/>
              </a:rPr>
              <a:t>התרשמות החוקרים לאורך שנים היא מהפרעת התנהגות על בסיס</a:t>
            </a:r>
          </a:p>
          <a:p>
            <a:pPr algn="r" rtl="1"/>
            <a:r>
              <a:rPr lang="he-IL" dirty="0">
                <a:cs typeface="Arial" pitchFamily="34" charset="0"/>
              </a:rPr>
              <a:t> הפרעה בתפקוד מוחי.</a:t>
            </a:r>
          </a:p>
          <a:p>
            <a:pPr algn="r" rtl="1">
              <a:buFontTx/>
              <a:buChar char="•"/>
            </a:pPr>
            <a:r>
              <a:rPr lang="he-IL" dirty="0">
                <a:cs typeface="Arial" pitchFamily="34" charset="0"/>
              </a:rPr>
              <a:t>מחקרי הדמיה רבים שנערכו מצאו הבדלים מבניים במערכת העצבים</a:t>
            </a:r>
          </a:p>
          <a:p>
            <a:pPr algn="r" rtl="1"/>
            <a:r>
              <a:rPr lang="he-IL" dirty="0">
                <a:cs typeface="Arial" pitchFamily="34" charset="0"/>
              </a:rPr>
              <a:t> המרכזית בילדים הלוקים בהפרעת קשב וריכוז.</a:t>
            </a:r>
          </a:p>
          <a:p>
            <a:pPr algn="r" rtl="1"/>
            <a:endParaRPr lang="en-US" dirty="0">
              <a:cs typeface="Arial" pitchFamily="34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-228600" y="5949280"/>
            <a:ext cx="9144000" cy="366713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sz="1800" b="1" dirty="0">
                <a:latin typeface="OceanSansMM-It_648_572_" charset="0"/>
                <a:cs typeface="Times New Roman" pitchFamily="18" charset="0"/>
              </a:rPr>
              <a:t>  ד"ר איריס מנור, "לחיות עם הפרעת קשב וריכוז", הוצאת דיונון, </a:t>
            </a:r>
            <a:r>
              <a:rPr lang="he-IL" sz="1800" b="1" dirty="0" err="1">
                <a:latin typeface="OceanSansMM-It_648_572_" charset="0"/>
                <a:cs typeface="Times New Roman" pitchFamily="18" charset="0"/>
              </a:rPr>
              <a:t>עמ' </a:t>
            </a:r>
            <a:r>
              <a:rPr lang="he-IL" sz="1800" b="1" dirty="0">
                <a:latin typeface="OceanSansMM-It_648_572_" charset="0"/>
                <a:cs typeface="Times New Roman" pitchFamily="18" charset="0"/>
              </a:rPr>
              <a:t>39-42, 2003</a:t>
            </a:r>
            <a:r>
              <a:rPr lang="en-US" sz="1400" b="1" dirty="0"/>
              <a:t> 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b="1" dirty="0">
                <a:cs typeface="Arial" pitchFamily="34" charset="0"/>
              </a:rPr>
              <a:t>הפרעת קשב וריכוז היא הפרעה אורגנית</a:t>
            </a:r>
            <a:br>
              <a:rPr lang="en-US" sz="3600" b="1" dirty="0">
                <a:cs typeface="Arial" pitchFamily="34" charset="0"/>
              </a:rPr>
            </a:b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50" descr="http://www.healthvsdisease.com/health-vs-disease/diseases-and-conditions/parkinsons-disease/syna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70188"/>
            <a:ext cx="4191000" cy="3554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67" name="Text Box 2052"/>
          <p:cNvSpPr txBox="1">
            <a:spLocks noChangeArrowheads="1"/>
          </p:cNvSpPr>
          <p:nvPr/>
        </p:nvSpPr>
        <p:spPr bwMode="auto">
          <a:xfrm>
            <a:off x="466725" y="1792288"/>
            <a:ext cx="8231188" cy="457200"/>
          </a:xfrm>
          <a:prstGeom prst="rect">
            <a:avLst/>
          </a:prstGeom>
          <a:noFill/>
          <a:ln w="11113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he-IL" b="1">
                <a:cs typeface="Arial" pitchFamily="34" charset="0"/>
              </a:rPr>
              <a:t>קושי בוויסות החומר "דופמין" גורם לקושי בויסות התגובה לגירויים</a:t>
            </a:r>
            <a:endParaRPr lang="en-US" b="1"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b="1" dirty="0">
                <a:cs typeface="Arial" pitchFamily="34" charset="0"/>
              </a:rPr>
              <a:t>הפרעת קשב וריכוז היא הפרעה אורגנית</a:t>
            </a:r>
            <a:br>
              <a:rPr lang="en-US" sz="3600" b="1" dirty="0">
                <a:cs typeface="Arial" pitchFamily="34" charset="0"/>
              </a:rPr>
            </a:b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095" y="1052532"/>
            <a:ext cx="6509266" cy="4392692"/>
          </a:xfrm>
          <a:prstGeom prst="flowChartAlternateProcess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rtl="1"/>
            <a:r>
              <a:rPr lang="he-IL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ישנה </a:t>
            </a:r>
            <a:r>
              <a:rPr lang="he-IL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הפרעה בתפקוד</a:t>
            </a:r>
          </a:p>
          <a:p>
            <a:pPr algn="ctr" rtl="1"/>
            <a:r>
              <a:rPr lang="he-IL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כתוצאה מהיפר-אקטיביות, </a:t>
            </a:r>
          </a:p>
          <a:p>
            <a:pPr algn="ctr" rtl="1"/>
            <a:r>
              <a:rPr lang="he-IL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אימפולסיביות וחוסר קשב.</a:t>
            </a:r>
          </a:p>
          <a:p>
            <a:pPr algn="ctr" rtl="1"/>
            <a:r>
              <a:rPr lang="he-IL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הפגיעה בתפקוד גורמת למצוקה</a:t>
            </a:r>
          </a:p>
          <a:p>
            <a:pPr algn="ctr" rtl="1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00B050"/>
      </a:dk2>
      <a:lt2>
        <a:srgbClr val="99FF66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19906</TotalTime>
  <Words>2918</Words>
  <Application>Microsoft Office PowerPoint</Application>
  <PresentationFormat>‫הצגה על המסך (4:3)</PresentationFormat>
  <Paragraphs>437</Paragraphs>
  <Slides>42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68" baseType="lpstr">
      <vt:lpstr>Arial Unicode MS</vt:lpstr>
      <vt:lpstr>AGaramond-Italic</vt:lpstr>
      <vt:lpstr>AGaramond-Regular</vt:lpstr>
      <vt:lpstr>Arial</vt:lpstr>
      <vt:lpstr>Arial Narrow</vt:lpstr>
      <vt:lpstr>Garamond</vt:lpstr>
      <vt:lpstr>Gill Sans MT</vt:lpstr>
      <vt:lpstr>Guttman Yad-Brush</vt:lpstr>
      <vt:lpstr>Guttman Yad-Light</vt:lpstr>
      <vt:lpstr>Helvetica</vt:lpstr>
      <vt:lpstr>Levenim MT</vt:lpstr>
      <vt:lpstr>Majalla UI</vt:lpstr>
      <vt:lpstr>Monotype Sorts</vt:lpstr>
      <vt:lpstr>MTSY</vt:lpstr>
      <vt:lpstr>Myriad Pro</vt:lpstr>
      <vt:lpstr>OceanSansMM-It_648_572_</vt:lpstr>
      <vt:lpstr>Tahoma</vt:lpstr>
      <vt:lpstr>Times</vt:lpstr>
      <vt:lpstr>Times New Roman</vt:lpstr>
      <vt:lpstr>Times New Roman (Hebrew)</vt:lpstr>
      <vt:lpstr>TimesTen-Italic</vt:lpstr>
      <vt:lpstr>TimesTen-Roman</vt:lpstr>
      <vt:lpstr>Verdana</vt:lpstr>
      <vt:lpstr>Wingdings</vt:lpstr>
      <vt:lpstr>Wingdings 2</vt:lpstr>
      <vt:lpstr>Solstice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הפרעת קשב וריכוז היא הפרעה אורגנית </vt:lpstr>
      <vt:lpstr>הפרעת קשב וריכוז היא הפרעה אורגנית </vt:lpstr>
      <vt:lpstr>מצגת של PowerPoint‏</vt:lpstr>
      <vt:lpstr>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תהליך האבחון של הפרעת קשב וריכוז </vt:lpstr>
      <vt:lpstr>חשיבות האבחנה המבדלת(1): </vt:lpstr>
      <vt:lpstr>תחלואה נלוות </vt:lpstr>
      <vt:lpstr>ADHD  - תוצאות מחקר MTA</vt:lpstr>
      <vt:lpstr>ADHD  - תוצאות מחקר MTA</vt:lpstr>
      <vt:lpstr>מצגת של PowerPoint‏</vt:lpstr>
      <vt:lpstr>האם ניתן לטפל למשל על ידי הורות אחרת? </vt:lpstr>
      <vt:lpstr>מצגת של PowerPoint‏</vt:lpstr>
      <vt:lpstr>מצגת של PowerPoint‏</vt:lpstr>
      <vt:lpstr>מצגת של PowerPoint‏</vt:lpstr>
      <vt:lpstr>מצגת של PowerPoint‏</vt:lpstr>
      <vt:lpstr>עליה בסיכון לשימוש לרעה בחומרים שונים במהלך החיים במבוגרים עם  ADHD שאינם מטופלים</vt:lpstr>
      <vt:lpstr>טיפול תרופתי מוריד באופן משמעותי את הסיכון לשימוש לרעה בחומרים שונים במבוגרים עם ADHD</vt:lpstr>
      <vt:lpstr>מצגת של PowerPoint‏</vt:lpstr>
      <vt:lpstr>מצגת של PowerPoint‏</vt:lpstr>
      <vt:lpstr>מצגת של PowerPoint‏</vt:lpstr>
      <vt:lpstr>Sufferers are far more likely to: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Boron LePore &amp; Assoc.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MES1</dc:creator>
  <cp:lastModifiedBy>Yuri</cp:lastModifiedBy>
  <cp:revision>408</cp:revision>
  <cp:lastPrinted>2001-04-30T16:42:42Z</cp:lastPrinted>
  <dcterms:created xsi:type="dcterms:W3CDTF">2000-11-17T05:00:09Z</dcterms:created>
  <dcterms:modified xsi:type="dcterms:W3CDTF">2018-02-18T19:09:34Z</dcterms:modified>
</cp:coreProperties>
</file>